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B9EB11-2432-4CBA-8E17-5137C8F72341}" type="datetimeFigureOut">
              <a:rPr lang="en-US" smtClean="0"/>
              <a:t>05-Sep-17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E67E1-E0F8-4F1F-892B-76BB53EA7304}" type="slidenum">
              <a:rPr lang="en-US" smtClean="0"/>
              <a:t>‹#›</a:t>
            </a:fld>
            <a:endParaRPr lang="en-US"/>
          </a:p>
        </p:txBody>
      </p:sp>
    </p:spTree>
    <p:extLst>
      <p:ext uri="{BB962C8B-B14F-4D97-AF65-F5344CB8AC3E}">
        <p14:creationId xmlns:p14="http://schemas.microsoft.com/office/powerpoint/2010/main" val="1249941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B153-0631-4C74-8DA1-36086C300B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EFCC96-A755-43BC-8979-6CD63AB3B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BA0F13-5D6E-4A0E-88EB-3B7F0C2D0AD3}"/>
              </a:ext>
            </a:extLst>
          </p:cNvPr>
          <p:cNvSpPr>
            <a:spLocks noGrp="1"/>
          </p:cNvSpPr>
          <p:nvPr>
            <p:ph type="dt" sz="half" idx="10"/>
          </p:nvPr>
        </p:nvSpPr>
        <p:spPr/>
        <p:txBody>
          <a:bodyPr/>
          <a:lstStyle/>
          <a:p>
            <a:fld id="{EA411FC1-ABE4-409C-8FCB-B966458AC2F5}" type="datetime1">
              <a:rPr lang="en-US" smtClean="0"/>
              <a:t>05-Sep-17</a:t>
            </a:fld>
            <a:endParaRPr lang="en-US"/>
          </a:p>
        </p:txBody>
      </p:sp>
      <p:sp>
        <p:nvSpPr>
          <p:cNvPr id="5" name="Footer Placeholder 4">
            <a:extLst>
              <a:ext uri="{FF2B5EF4-FFF2-40B4-BE49-F238E27FC236}">
                <a16:creationId xmlns:a16="http://schemas.microsoft.com/office/drawing/2014/main" id="{5621B60C-1B9B-46AB-8735-F2E015C0645E}"/>
              </a:ext>
            </a:extLst>
          </p:cNvPr>
          <p:cNvSpPr>
            <a:spLocks noGrp="1"/>
          </p:cNvSpPr>
          <p:nvPr>
            <p:ph type="ftr" sz="quarter" idx="11"/>
          </p:nvPr>
        </p:nvSpPr>
        <p:spPr/>
        <p:txBody>
          <a:bodyPr/>
          <a:lstStyle/>
          <a:p>
            <a:r>
              <a:rPr lang="en-US"/>
              <a:t>Aadish Chopra</a:t>
            </a:r>
          </a:p>
        </p:txBody>
      </p:sp>
      <p:sp>
        <p:nvSpPr>
          <p:cNvPr id="6" name="Slide Number Placeholder 5">
            <a:extLst>
              <a:ext uri="{FF2B5EF4-FFF2-40B4-BE49-F238E27FC236}">
                <a16:creationId xmlns:a16="http://schemas.microsoft.com/office/drawing/2014/main" id="{1D5875A6-DC61-4834-BFA9-2D1D6911CD5F}"/>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391342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F5B21-9F83-44B6-837B-F4D1D6C065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B216E0-78D2-44D2-81DB-702D1EA894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4D294-A19E-4D80-AD5D-08F34387CBF4}"/>
              </a:ext>
            </a:extLst>
          </p:cNvPr>
          <p:cNvSpPr>
            <a:spLocks noGrp="1"/>
          </p:cNvSpPr>
          <p:nvPr>
            <p:ph type="dt" sz="half" idx="10"/>
          </p:nvPr>
        </p:nvSpPr>
        <p:spPr/>
        <p:txBody>
          <a:bodyPr/>
          <a:lstStyle/>
          <a:p>
            <a:fld id="{4525A026-09FA-4DC1-A1B5-6BEEEDDA4679}" type="datetime1">
              <a:rPr lang="en-US" smtClean="0"/>
              <a:t>05-Sep-17</a:t>
            </a:fld>
            <a:endParaRPr lang="en-US"/>
          </a:p>
        </p:txBody>
      </p:sp>
      <p:sp>
        <p:nvSpPr>
          <p:cNvPr id="5" name="Footer Placeholder 4">
            <a:extLst>
              <a:ext uri="{FF2B5EF4-FFF2-40B4-BE49-F238E27FC236}">
                <a16:creationId xmlns:a16="http://schemas.microsoft.com/office/drawing/2014/main" id="{27C90EDA-5FDA-4CC9-8919-375F67EF26F9}"/>
              </a:ext>
            </a:extLst>
          </p:cNvPr>
          <p:cNvSpPr>
            <a:spLocks noGrp="1"/>
          </p:cNvSpPr>
          <p:nvPr>
            <p:ph type="ftr" sz="quarter" idx="11"/>
          </p:nvPr>
        </p:nvSpPr>
        <p:spPr/>
        <p:txBody>
          <a:bodyPr/>
          <a:lstStyle/>
          <a:p>
            <a:r>
              <a:rPr lang="en-US"/>
              <a:t>Aadish Chopra</a:t>
            </a:r>
          </a:p>
        </p:txBody>
      </p:sp>
      <p:sp>
        <p:nvSpPr>
          <p:cNvPr id="6" name="Slide Number Placeholder 5">
            <a:extLst>
              <a:ext uri="{FF2B5EF4-FFF2-40B4-BE49-F238E27FC236}">
                <a16:creationId xmlns:a16="http://schemas.microsoft.com/office/drawing/2014/main" id="{EA86C970-42B8-4127-ACF8-DF3897EE25B5}"/>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54264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C34C91-C7E7-4D5F-98CB-4B0D06CA41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ECD250-6E66-463D-B67C-61578BA714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AF274-9D2C-47B1-B2E6-E8BE9C56A844}"/>
              </a:ext>
            </a:extLst>
          </p:cNvPr>
          <p:cNvSpPr>
            <a:spLocks noGrp="1"/>
          </p:cNvSpPr>
          <p:nvPr>
            <p:ph type="dt" sz="half" idx="10"/>
          </p:nvPr>
        </p:nvSpPr>
        <p:spPr/>
        <p:txBody>
          <a:bodyPr/>
          <a:lstStyle/>
          <a:p>
            <a:fld id="{8024FE1F-3409-41CE-B4FB-3092E3735A0F}" type="datetime1">
              <a:rPr lang="en-US" smtClean="0"/>
              <a:t>05-Sep-17</a:t>
            </a:fld>
            <a:endParaRPr lang="en-US"/>
          </a:p>
        </p:txBody>
      </p:sp>
      <p:sp>
        <p:nvSpPr>
          <p:cNvPr id="5" name="Footer Placeholder 4">
            <a:extLst>
              <a:ext uri="{FF2B5EF4-FFF2-40B4-BE49-F238E27FC236}">
                <a16:creationId xmlns:a16="http://schemas.microsoft.com/office/drawing/2014/main" id="{EB25C38D-310B-4507-B64D-2D82F850BDB6}"/>
              </a:ext>
            </a:extLst>
          </p:cNvPr>
          <p:cNvSpPr>
            <a:spLocks noGrp="1"/>
          </p:cNvSpPr>
          <p:nvPr>
            <p:ph type="ftr" sz="quarter" idx="11"/>
          </p:nvPr>
        </p:nvSpPr>
        <p:spPr/>
        <p:txBody>
          <a:bodyPr/>
          <a:lstStyle/>
          <a:p>
            <a:r>
              <a:rPr lang="en-US"/>
              <a:t>Aadish Chopra</a:t>
            </a:r>
          </a:p>
        </p:txBody>
      </p:sp>
      <p:sp>
        <p:nvSpPr>
          <p:cNvPr id="6" name="Slide Number Placeholder 5">
            <a:extLst>
              <a:ext uri="{FF2B5EF4-FFF2-40B4-BE49-F238E27FC236}">
                <a16:creationId xmlns:a16="http://schemas.microsoft.com/office/drawing/2014/main" id="{5D6D20F6-F904-4F4C-BB62-AA95810C17F0}"/>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2455952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14A6-C887-414D-A920-1B345B48B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AF675C-CA7E-4D50-829B-274CFA480B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E47F5-6732-4C46-8348-7B30C5DC7659}"/>
              </a:ext>
            </a:extLst>
          </p:cNvPr>
          <p:cNvSpPr>
            <a:spLocks noGrp="1"/>
          </p:cNvSpPr>
          <p:nvPr>
            <p:ph type="dt" sz="half" idx="10"/>
          </p:nvPr>
        </p:nvSpPr>
        <p:spPr/>
        <p:txBody>
          <a:bodyPr/>
          <a:lstStyle/>
          <a:p>
            <a:fld id="{DA5F83E1-A58E-49F7-8A5A-3A6E62538416}" type="datetime1">
              <a:rPr lang="en-US" smtClean="0"/>
              <a:t>05-Sep-17</a:t>
            </a:fld>
            <a:endParaRPr lang="en-US"/>
          </a:p>
        </p:txBody>
      </p:sp>
      <p:sp>
        <p:nvSpPr>
          <p:cNvPr id="5" name="Footer Placeholder 4">
            <a:extLst>
              <a:ext uri="{FF2B5EF4-FFF2-40B4-BE49-F238E27FC236}">
                <a16:creationId xmlns:a16="http://schemas.microsoft.com/office/drawing/2014/main" id="{871A1FEE-0FE9-426A-8C73-0FF6829DF5C3}"/>
              </a:ext>
            </a:extLst>
          </p:cNvPr>
          <p:cNvSpPr>
            <a:spLocks noGrp="1"/>
          </p:cNvSpPr>
          <p:nvPr>
            <p:ph type="ftr" sz="quarter" idx="11"/>
          </p:nvPr>
        </p:nvSpPr>
        <p:spPr/>
        <p:txBody>
          <a:bodyPr/>
          <a:lstStyle/>
          <a:p>
            <a:r>
              <a:rPr lang="en-US"/>
              <a:t>Aadish Chopra</a:t>
            </a:r>
          </a:p>
        </p:txBody>
      </p:sp>
      <p:sp>
        <p:nvSpPr>
          <p:cNvPr id="6" name="Slide Number Placeholder 5">
            <a:extLst>
              <a:ext uri="{FF2B5EF4-FFF2-40B4-BE49-F238E27FC236}">
                <a16:creationId xmlns:a16="http://schemas.microsoft.com/office/drawing/2014/main" id="{19D67E5E-322A-4823-AD4D-6D8C97F1121E}"/>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175405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7CCA-0D7E-4B0B-BC8B-9B3ECDF2B2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836CCD-C71B-4D74-84E9-E384BE33FE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EE472A-1AAE-4544-8E26-144072D4205E}"/>
              </a:ext>
            </a:extLst>
          </p:cNvPr>
          <p:cNvSpPr>
            <a:spLocks noGrp="1"/>
          </p:cNvSpPr>
          <p:nvPr>
            <p:ph type="dt" sz="half" idx="10"/>
          </p:nvPr>
        </p:nvSpPr>
        <p:spPr/>
        <p:txBody>
          <a:bodyPr/>
          <a:lstStyle/>
          <a:p>
            <a:fld id="{24BCA1E0-509A-4F06-A4EF-51378EF5981E}" type="datetime1">
              <a:rPr lang="en-US" smtClean="0"/>
              <a:t>05-Sep-17</a:t>
            </a:fld>
            <a:endParaRPr lang="en-US"/>
          </a:p>
        </p:txBody>
      </p:sp>
      <p:sp>
        <p:nvSpPr>
          <p:cNvPr id="5" name="Footer Placeholder 4">
            <a:extLst>
              <a:ext uri="{FF2B5EF4-FFF2-40B4-BE49-F238E27FC236}">
                <a16:creationId xmlns:a16="http://schemas.microsoft.com/office/drawing/2014/main" id="{447D4716-890E-481A-BBD4-CEE7EBCF9EE4}"/>
              </a:ext>
            </a:extLst>
          </p:cNvPr>
          <p:cNvSpPr>
            <a:spLocks noGrp="1"/>
          </p:cNvSpPr>
          <p:nvPr>
            <p:ph type="ftr" sz="quarter" idx="11"/>
          </p:nvPr>
        </p:nvSpPr>
        <p:spPr/>
        <p:txBody>
          <a:bodyPr/>
          <a:lstStyle/>
          <a:p>
            <a:r>
              <a:rPr lang="en-US"/>
              <a:t>Aadish Chopra</a:t>
            </a:r>
          </a:p>
        </p:txBody>
      </p:sp>
      <p:sp>
        <p:nvSpPr>
          <p:cNvPr id="6" name="Slide Number Placeholder 5">
            <a:extLst>
              <a:ext uri="{FF2B5EF4-FFF2-40B4-BE49-F238E27FC236}">
                <a16:creationId xmlns:a16="http://schemas.microsoft.com/office/drawing/2014/main" id="{0705DEA6-A5AE-4997-9257-B73CE77FAF1F}"/>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35109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B45BB-2BEF-4A99-96C8-E2D51C0CEE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3A7E47-B93A-493C-AE7B-E723B4A332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B8D81D-1128-49BF-B83D-F8E28BE0E3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A946BC-11A7-4C37-AE03-76DC356670B6}"/>
              </a:ext>
            </a:extLst>
          </p:cNvPr>
          <p:cNvSpPr>
            <a:spLocks noGrp="1"/>
          </p:cNvSpPr>
          <p:nvPr>
            <p:ph type="dt" sz="half" idx="10"/>
          </p:nvPr>
        </p:nvSpPr>
        <p:spPr/>
        <p:txBody>
          <a:bodyPr/>
          <a:lstStyle/>
          <a:p>
            <a:fld id="{F8DB0797-1FD7-43CF-A1B9-B29875D5EA00}" type="datetime1">
              <a:rPr lang="en-US" smtClean="0"/>
              <a:t>05-Sep-17</a:t>
            </a:fld>
            <a:endParaRPr lang="en-US"/>
          </a:p>
        </p:txBody>
      </p:sp>
      <p:sp>
        <p:nvSpPr>
          <p:cNvPr id="6" name="Footer Placeholder 5">
            <a:extLst>
              <a:ext uri="{FF2B5EF4-FFF2-40B4-BE49-F238E27FC236}">
                <a16:creationId xmlns:a16="http://schemas.microsoft.com/office/drawing/2014/main" id="{303477A0-B432-427A-A10E-727B3F82D354}"/>
              </a:ext>
            </a:extLst>
          </p:cNvPr>
          <p:cNvSpPr>
            <a:spLocks noGrp="1"/>
          </p:cNvSpPr>
          <p:nvPr>
            <p:ph type="ftr" sz="quarter" idx="11"/>
          </p:nvPr>
        </p:nvSpPr>
        <p:spPr/>
        <p:txBody>
          <a:bodyPr/>
          <a:lstStyle/>
          <a:p>
            <a:r>
              <a:rPr lang="en-US"/>
              <a:t>Aadish Chopra</a:t>
            </a:r>
          </a:p>
        </p:txBody>
      </p:sp>
      <p:sp>
        <p:nvSpPr>
          <p:cNvPr id="7" name="Slide Number Placeholder 6">
            <a:extLst>
              <a:ext uri="{FF2B5EF4-FFF2-40B4-BE49-F238E27FC236}">
                <a16:creationId xmlns:a16="http://schemas.microsoft.com/office/drawing/2014/main" id="{4DCC87E3-FE36-40A3-A09D-B928BCE9C74E}"/>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5080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62BE1-738B-40E0-B04B-77C431D5BB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D1BF8C-EB78-4F81-8C41-4DA081264E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96F2B5-C111-4C94-9838-4117E3BE11F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6049F3-90EC-4ECD-8417-1CD611048D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4FBC7C-0783-448E-8752-905D649556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3EC127-49C7-4D7E-98F1-D157C0C34889}"/>
              </a:ext>
            </a:extLst>
          </p:cNvPr>
          <p:cNvSpPr>
            <a:spLocks noGrp="1"/>
          </p:cNvSpPr>
          <p:nvPr>
            <p:ph type="dt" sz="half" idx="10"/>
          </p:nvPr>
        </p:nvSpPr>
        <p:spPr/>
        <p:txBody>
          <a:bodyPr/>
          <a:lstStyle/>
          <a:p>
            <a:fld id="{7DD55D4D-FFC6-4562-B603-E167FCD3DC71}" type="datetime1">
              <a:rPr lang="en-US" smtClean="0"/>
              <a:t>05-Sep-17</a:t>
            </a:fld>
            <a:endParaRPr lang="en-US"/>
          </a:p>
        </p:txBody>
      </p:sp>
      <p:sp>
        <p:nvSpPr>
          <p:cNvPr id="8" name="Footer Placeholder 7">
            <a:extLst>
              <a:ext uri="{FF2B5EF4-FFF2-40B4-BE49-F238E27FC236}">
                <a16:creationId xmlns:a16="http://schemas.microsoft.com/office/drawing/2014/main" id="{4F4F75DA-1E95-4A41-9C43-6229A00C2F2E}"/>
              </a:ext>
            </a:extLst>
          </p:cNvPr>
          <p:cNvSpPr>
            <a:spLocks noGrp="1"/>
          </p:cNvSpPr>
          <p:nvPr>
            <p:ph type="ftr" sz="quarter" idx="11"/>
          </p:nvPr>
        </p:nvSpPr>
        <p:spPr/>
        <p:txBody>
          <a:bodyPr/>
          <a:lstStyle/>
          <a:p>
            <a:r>
              <a:rPr lang="en-US"/>
              <a:t>Aadish Chopra</a:t>
            </a:r>
          </a:p>
        </p:txBody>
      </p:sp>
      <p:sp>
        <p:nvSpPr>
          <p:cNvPr id="9" name="Slide Number Placeholder 8">
            <a:extLst>
              <a:ext uri="{FF2B5EF4-FFF2-40B4-BE49-F238E27FC236}">
                <a16:creationId xmlns:a16="http://schemas.microsoft.com/office/drawing/2014/main" id="{2E0A56BE-9F1F-4999-A2B7-BB1252D9C4BD}"/>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331254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D4C7B-A600-415F-8652-ABCB157C4E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E733C2-EF35-42C9-84AD-BE1BDC25E217}"/>
              </a:ext>
            </a:extLst>
          </p:cNvPr>
          <p:cNvSpPr>
            <a:spLocks noGrp="1"/>
          </p:cNvSpPr>
          <p:nvPr>
            <p:ph type="dt" sz="half" idx="10"/>
          </p:nvPr>
        </p:nvSpPr>
        <p:spPr/>
        <p:txBody>
          <a:bodyPr/>
          <a:lstStyle/>
          <a:p>
            <a:fld id="{452E36BA-860D-4A8B-8DE1-9F68A130FC69}" type="datetime1">
              <a:rPr lang="en-US" smtClean="0"/>
              <a:t>05-Sep-17</a:t>
            </a:fld>
            <a:endParaRPr lang="en-US"/>
          </a:p>
        </p:txBody>
      </p:sp>
      <p:sp>
        <p:nvSpPr>
          <p:cNvPr id="4" name="Footer Placeholder 3">
            <a:extLst>
              <a:ext uri="{FF2B5EF4-FFF2-40B4-BE49-F238E27FC236}">
                <a16:creationId xmlns:a16="http://schemas.microsoft.com/office/drawing/2014/main" id="{3A46E5D6-E35D-45D2-BE59-131A0A2885C6}"/>
              </a:ext>
            </a:extLst>
          </p:cNvPr>
          <p:cNvSpPr>
            <a:spLocks noGrp="1"/>
          </p:cNvSpPr>
          <p:nvPr>
            <p:ph type="ftr" sz="quarter" idx="11"/>
          </p:nvPr>
        </p:nvSpPr>
        <p:spPr/>
        <p:txBody>
          <a:bodyPr/>
          <a:lstStyle/>
          <a:p>
            <a:r>
              <a:rPr lang="en-US"/>
              <a:t>Aadish Chopra</a:t>
            </a:r>
          </a:p>
        </p:txBody>
      </p:sp>
      <p:sp>
        <p:nvSpPr>
          <p:cNvPr id="5" name="Slide Number Placeholder 4">
            <a:extLst>
              <a:ext uri="{FF2B5EF4-FFF2-40B4-BE49-F238E27FC236}">
                <a16:creationId xmlns:a16="http://schemas.microsoft.com/office/drawing/2014/main" id="{F2A41FA6-9543-4371-A426-185CB2F7B9DD}"/>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373587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195BDC-CCE0-4946-B89A-AD988A8BFEEA}"/>
              </a:ext>
            </a:extLst>
          </p:cNvPr>
          <p:cNvSpPr>
            <a:spLocks noGrp="1"/>
          </p:cNvSpPr>
          <p:nvPr>
            <p:ph type="dt" sz="half" idx="10"/>
          </p:nvPr>
        </p:nvSpPr>
        <p:spPr/>
        <p:txBody>
          <a:bodyPr/>
          <a:lstStyle/>
          <a:p>
            <a:fld id="{6D88F235-5924-4F50-8109-7925D8420594}" type="datetime1">
              <a:rPr lang="en-US" smtClean="0"/>
              <a:t>05-Sep-17</a:t>
            </a:fld>
            <a:endParaRPr lang="en-US"/>
          </a:p>
        </p:txBody>
      </p:sp>
      <p:sp>
        <p:nvSpPr>
          <p:cNvPr id="3" name="Footer Placeholder 2">
            <a:extLst>
              <a:ext uri="{FF2B5EF4-FFF2-40B4-BE49-F238E27FC236}">
                <a16:creationId xmlns:a16="http://schemas.microsoft.com/office/drawing/2014/main" id="{35AA76D7-5BB6-4874-8FC1-70A52DF2643C}"/>
              </a:ext>
            </a:extLst>
          </p:cNvPr>
          <p:cNvSpPr>
            <a:spLocks noGrp="1"/>
          </p:cNvSpPr>
          <p:nvPr>
            <p:ph type="ftr" sz="quarter" idx="11"/>
          </p:nvPr>
        </p:nvSpPr>
        <p:spPr/>
        <p:txBody>
          <a:bodyPr/>
          <a:lstStyle/>
          <a:p>
            <a:r>
              <a:rPr lang="en-US"/>
              <a:t>Aadish Chopra</a:t>
            </a:r>
          </a:p>
        </p:txBody>
      </p:sp>
      <p:sp>
        <p:nvSpPr>
          <p:cNvPr id="4" name="Slide Number Placeholder 3">
            <a:extLst>
              <a:ext uri="{FF2B5EF4-FFF2-40B4-BE49-F238E27FC236}">
                <a16:creationId xmlns:a16="http://schemas.microsoft.com/office/drawing/2014/main" id="{DDA38970-ABC7-45E0-AD91-623791100C77}"/>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141628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A3EF-A192-4B8D-89AB-E42ACEF505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C6D0B9-53ED-4B74-8B9C-F2BD2016BF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3C09ED-2F24-43D7-BDAD-9D889D95D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0AEBB2-2142-4C6A-AF99-913B1F9138A8}"/>
              </a:ext>
            </a:extLst>
          </p:cNvPr>
          <p:cNvSpPr>
            <a:spLocks noGrp="1"/>
          </p:cNvSpPr>
          <p:nvPr>
            <p:ph type="dt" sz="half" idx="10"/>
          </p:nvPr>
        </p:nvSpPr>
        <p:spPr/>
        <p:txBody>
          <a:bodyPr/>
          <a:lstStyle/>
          <a:p>
            <a:fld id="{C21F8FCB-F0DF-438D-A19F-D8A89B6214AA}" type="datetime1">
              <a:rPr lang="en-US" smtClean="0"/>
              <a:t>05-Sep-17</a:t>
            </a:fld>
            <a:endParaRPr lang="en-US"/>
          </a:p>
        </p:txBody>
      </p:sp>
      <p:sp>
        <p:nvSpPr>
          <p:cNvPr id="6" name="Footer Placeholder 5">
            <a:extLst>
              <a:ext uri="{FF2B5EF4-FFF2-40B4-BE49-F238E27FC236}">
                <a16:creationId xmlns:a16="http://schemas.microsoft.com/office/drawing/2014/main" id="{906C83C2-409C-44D3-8A0E-76B860EEA1E1}"/>
              </a:ext>
            </a:extLst>
          </p:cNvPr>
          <p:cNvSpPr>
            <a:spLocks noGrp="1"/>
          </p:cNvSpPr>
          <p:nvPr>
            <p:ph type="ftr" sz="quarter" idx="11"/>
          </p:nvPr>
        </p:nvSpPr>
        <p:spPr/>
        <p:txBody>
          <a:bodyPr/>
          <a:lstStyle/>
          <a:p>
            <a:r>
              <a:rPr lang="en-US"/>
              <a:t>Aadish Chopra</a:t>
            </a:r>
          </a:p>
        </p:txBody>
      </p:sp>
      <p:sp>
        <p:nvSpPr>
          <p:cNvPr id="7" name="Slide Number Placeholder 6">
            <a:extLst>
              <a:ext uri="{FF2B5EF4-FFF2-40B4-BE49-F238E27FC236}">
                <a16:creationId xmlns:a16="http://schemas.microsoft.com/office/drawing/2014/main" id="{D0379C9E-8953-4901-888B-2ADCC7CE52E7}"/>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57381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8837-13F1-4FC8-BBDD-08B62BCEB4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A79255-C48B-4A0B-9D70-61E7B9EEAB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4F7FFA-903F-4D67-80CD-789B388DF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B6C58-2A9D-4785-AD49-F99398C99398}"/>
              </a:ext>
            </a:extLst>
          </p:cNvPr>
          <p:cNvSpPr>
            <a:spLocks noGrp="1"/>
          </p:cNvSpPr>
          <p:nvPr>
            <p:ph type="dt" sz="half" idx="10"/>
          </p:nvPr>
        </p:nvSpPr>
        <p:spPr/>
        <p:txBody>
          <a:bodyPr/>
          <a:lstStyle/>
          <a:p>
            <a:fld id="{10A93570-EA07-46AD-83F5-906AF8105A88}" type="datetime1">
              <a:rPr lang="en-US" smtClean="0"/>
              <a:t>05-Sep-17</a:t>
            </a:fld>
            <a:endParaRPr lang="en-US"/>
          </a:p>
        </p:txBody>
      </p:sp>
      <p:sp>
        <p:nvSpPr>
          <p:cNvPr id="6" name="Footer Placeholder 5">
            <a:extLst>
              <a:ext uri="{FF2B5EF4-FFF2-40B4-BE49-F238E27FC236}">
                <a16:creationId xmlns:a16="http://schemas.microsoft.com/office/drawing/2014/main" id="{CC138050-6240-4A3A-8EE6-BBDC606B0D1A}"/>
              </a:ext>
            </a:extLst>
          </p:cNvPr>
          <p:cNvSpPr>
            <a:spLocks noGrp="1"/>
          </p:cNvSpPr>
          <p:nvPr>
            <p:ph type="ftr" sz="quarter" idx="11"/>
          </p:nvPr>
        </p:nvSpPr>
        <p:spPr/>
        <p:txBody>
          <a:bodyPr/>
          <a:lstStyle/>
          <a:p>
            <a:r>
              <a:rPr lang="en-US"/>
              <a:t>Aadish Chopra</a:t>
            </a:r>
          </a:p>
        </p:txBody>
      </p:sp>
      <p:sp>
        <p:nvSpPr>
          <p:cNvPr id="7" name="Slide Number Placeholder 6">
            <a:extLst>
              <a:ext uri="{FF2B5EF4-FFF2-40B4-BE49-F238E27FC236}">
                <a16:creationId xmlns:a16="http://schemas.microsoft.com/office/drawing/2014/main" id="{36C3D382-5497-49E9-8ED5-156A8C779DE3}"/>
              </a:ext>
            </a:extLst>
          </p:cNvPr>
          <p:cNvSpPr>
            <a:spLocks noGrp="1"/>
          </p:cNvSpPr>
          <p:nvPr>
            <p:ph type="sldNum" sz="quarter" idx="12"/>
          </p:nvPr>
        </p:nvSpPr>
        <p:spPr/>
        <p:txBody>
          <a:bodyPr/>
          <a:lstStyle/>
          <a:p>
            <a:fld id="{008A9DC1-A349-4B01-98C7-A3D8DCC8009F}" type="slidenum">
              <a:rPr lang="en-US" smtClean="0"/>
              <a:t>‹#›</a:t>
            </a:fld>
            <a:endParaRPr lang="en-US"/>
          </a:p>
        </p:txBody>
      </p:sp>
    </p:spTree>
    <p:extLst>
      <p:ext uri="{BB962C8B-B14F-4D97-AF65-F5344CB8AC3E}">
        <p14:creationId xmlns:p14="http://schemas.microsoft.com/office/powerpoint/2010/main" val="596747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75BAD5-41ED-4B74-A598-2B1147C58A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394693-A9C5-476B-8172-E3364F467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26938-529D-4B89-91A8-870934BC59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81D09-5869-4C8C-B98D-F70AE0297DB2}" type="datetime1">
              <a:rPr lang="en-US" smtClean="0"/>
              <a:t>05-Sep-17</a:t>
            </a:fld>
            <a:endParaRPr lang="en-US"/>
          </a:p>
        </p:txBody>
      </p:sp>
      <p:sp>
        <p:nvSpPr>
          <p:cNvPr id="5" name="Footer Placeholder 4">
            <a:extLst>
              <a:ext uri="{FF2B5EF4-FFF2-40B4-BE49-F238E27FC236}">
                <a16:creationId xmlns:a16="http://schemas.microsoft.com/office/drawing/2014/main" id="{B3E3937B-8356-4FF5-B1D8-B4B5A0CBC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Aadish Chopra</a:t>
            </a:r>
          </a:p>
        </p:txBody>
      </p:sp>
      <p:sp>
        <p:nvSpPr>
          <p:cNvPr id="6" name="Slide Number Placeholder 5">
            <a:extLst>
              <a:ext uri="{FF2B5EF4-FFF2-40B4-BE49-F238E27FC236}">
                <a16:creationId xmlns:a16="http://schemas.microsoft.com/office/drawing/2014/main" id="{423C34A2-6718-421F-8B53-904F5D711C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A9DC1-A349-4B01-98C7-A3D8DCC8009F}" type="slidenum">
              <a:rPr lang="en-US" smtClean="0"/>
              <a:t>‹#›</a:t>
            </a:fld>
            <a:endParaRPr lang="en-US"/>
          </a:p>
        </p:txBody>
      </p:sp>
    </p:spTree>
    <p:extLst>
      <p:ext uri="{BB962C8B-B14F-4D97-AF65-F5344CB8AC3E}">
        <p14:creationId xmlns:p14="http://schemas.microsoft.com/office/powerpoint/2010/main" val="1236451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drive/folders/0Bzq4aAyBiuFQdHd0Y2JobmhjY1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drive/folders/0B-x4pbFFhIICWmdvWnBwX1VwZzA"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376775"/>
            <a:ext cx="9144000" cy="987791"/>
          </a:xfrm>
        </p:spPr>
        <p:txBody>
          <a:bodyPr>
            <a:normAutofit/>
          </a:bodyPr>
          <a:lstStyle/>
          <a:p>
            <a:r>
              <a:rPr lang="en-US" sz="3200" dirty="0"/>
              <a:t>Text Mining</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1524000" y="1645920"/>
            <a:ext cx="9144000" cy="3611880"/>
          </a:xfrm>
        </p:spPr>
        <p:txBody>
          <a:bodyPr/>
          <a:lstStyle/>
          <a:p>
            <a:r>
              <a:rPr lang="en-US" dirty="0"/>
              <a:t>Independent Course Study </a:t>
            </a:r>
          </a:p>
          <a:p>
            <a:r>
              <a:rPr lang="en-US" dirty="0"/>
              <a:t>Under the guidance of </a:t>
            </a:r>
          </a:p>
          <a:p>
            <a:r>
              <a:rPr lang="en-US" dirty="0"/>
              <a:t>Prof. Ranganathan Chandraskaren</a:t>
            </a:r>
          </a:p>
        </p:txBody>
      </p:sp>
      <p:sp>
        <p:nvSpPr>
          <p:cNvPr id="4" name="Slide Number Placeholder 3">
            <a:extLst>
              <a:ext uri="{FF2B5EF4-FFF2-40B4-BE49-F238E27FC236}">
                <a16:creationId xmlns:a16="http://schemas.microsoft.com/office/drawing/2014/main" id="{44D89859-57FF-4601-9CB5-D065B4CCD044}"/>
              </a:ext>
            </a:extLst>
          </p:cNvPr>
          <p:cNvSpPr>
            <a:spLocks noGrp="1"/>
          </p:cNvSpPr>
          <p:nvPr>
            <p:ph type="sldNum" sz="quarter" idx="12"/>
          </p:nvPr>
        </p:nvSpPr>
        <p:spPr/>
        <p:txBody>
          <a:bodyPr/>
          <a:lstStyle/>
          <a:p>
            <a:fld id="{008A9DC1-A349-4B01-98C7-A3D8DCC8009F}" type="slidenum">
              <a:rPr lang="en-US" smtClean="0"/>
              <a:t>1</a:t>
            </a:fld>
            <a:endParaRPr lang="en-US"/>
          </a:p>
        </p:txBody>
      </p:sp>
      <p:sp>
        <p:nvSpPr>
          <p:cNvPr id="5" name="Footer Placeholder 4">
            <a:extLst>
              <a:ext uri="{FF2B5EF4-FFF2-40B4-BE49-F238E27FC236}">
                <a16:creationId xmlns:a16="http://schemas.microsoft.com/office/drawing/2014/main" id="{7DC3F1A2-9512-48BB-BA9A-609221BC8EE7}"/>
              </a:ext>
            </a:extLst>
          </p:cNvPr>
          <p:cNvSpPr>
            <a:spLocks noGrp="1"/>
          </p:cNvSpPr>
          <p:nvPr>
            <p:ph type="ftr" sz="quarter" idx="11"/>
          </p:nvPr>
        </p:nvSpPr>
        <p:spPr/>
        <p:txBody>
          <a:bodyPr/>
          <a:lstStyle/>
          <a:p>
            <a:r>
              <a:rPr lang="en-US" dirty="0"/>
              <a:t>Aadish Chopra</a:t>
            </a:r>
          </a:p>
        </p:txBody>
      </p:sp>
    </p:spTree>
    <p:extLst>
      <p:ext uri="{BB962C8B-B14F-4D97-AF65-F5344CB8AC3E}">
        <p14:creationId xmlns:p14="http://schemas.microsoft.com/office/powerpoint/2010/main" val="3899418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17158"/>
            <a:ext cx="9144000" cy="622030"/>
          </a:xfrm>
        </p:spPr>
        <p:txBody>
          <a:bodyPr>
            <a:normAutofit/>
          </a:bodyPr>
          <a:lstStyle/>
          <a:p>
            <a:r>
              <a:rPr lang="en-US" sz="3200" dirty="0"/>
              <a:t>Topic Modelling	</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1524000" y="1645920"/>
            <a:ext cx="9144000" cy="3611880"/>
          </a:xfrm>
        </p:spPr>
        <p:txBody>
          <a:bodyPr/>
          <a:lstStyle/>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10</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pic>
        <p:nvPicPr>
          <p:cNvPr id="1026" name="Picture 2" descr="https://upload.wikimedia.org/wikipedia/commons/thumb/d/d3/Latent_Dirichlet_allocation.svg/593px-Latent_Dirichlet_allocation.svg.png">
            <a:extLst>
              <a:ext uri="{FF2B5EF4-FFF2-40B4-BE49-F238E27FC236}">
                <a16:creationId xmlns:a16="http://schemas.microsoft.com/office/drawing/2014/main" id="{274B55EB-5453-4B03-AAC5-DD743ADB21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951" y="639188"/>
            <a:ext cx="6401972" cy="29622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1592ECD-A770-4761-9A84-06E168259DB5}"/>
              </a:ext>
            </a:extLst>
          </p:cNvPr>
          <p:cNvSpPr txBox="1"/>
          <p:nvPr/>
        </p:nvSpPr>
        <p:spPr>
          <a:xfrm>
            <a:off x="2209800" y="4223493"/>
            <a:ext cx="9144000" cy="1569660"/>
          </a:xfrm>
          <a:prstGeom prst="rect">
            <a:avLst/>
          </a:prstGeom>
          <a:noFill/>
        </p:spPr>
        <p:txBody>
          <a:bodyPr wrap="square" rtlCol="0">
            <a:spAutoFit/>
          </a:bodyPr>
          <a:lstStyle/>
          <a:p>
            <a:pPr lvl="0" eaLnBrk="0" fontAlgn="base" hangingPunct="0">
              <a:spcBef>
                <a:spcPct val="0"/>
              </a:spcBef>
              <a:spcAft>
                <a:spcPct val="0"/>
              </a:spcAft>
            </a:pPr>
            <a:r>
              <a:rPr lang="el-GR" altLang="en-US" sz="1600" dirty="0">
                <a:solidFill>
                  <a:srgbClr val="222222"/>
                </a:solidFill>
                <a:cs typeface="Arial" panose="020B0604020202020204" pitchFamily="34" charset="0"/>
              </a:rPr>
              <a:t>α</a:t>
            </a:r>
            <a:r>
              <a:rPr lang="en-US" altLang="en-US" sz="1600" dirty="0">
                <a:solidFill>
                  <a:srgbClr val="222222"/>
                </a:solidFill>
                <a:cs typeface="Arial" panose="020B0604020202020204" pitchFamily="34" charset="0"/>
              </a:rPr>
              <a:t> is the parameter of the Dirichlet prior on the per-document topic distributions,</a:t>
            </a:r>
          </a:p>
          <a:p>
            <a:pPr lvl="1" indent="-457200" eaLnBrk="0" fontAlgn="base" hangingPunct="0">
              <a:spcBef>
                <a:spcPct val="0"/>
              </a:spcBef>
              <a:spcAft>
                <a:spcPct val="0"/>
              </a:spcAft>
            </a:pPr>
            <a:r>
              <a:rPr lang="el-GR" altLang="en-US" sz="1600" dirty="0">
                <a:solidFill>
                  <a:srgbClr val="222222"/>
                </a:solidFill>
                <a:cs typeface="Arial" panose="020B0604020202020204" pitchFamily="34" charset="0"/>
              </a:rPr>
              <a:t>β</a:t>
            </a:r>
            <a:r>
              <a:rPr lang="en-US" altLang="en-US" sz="1600" dirty="0">
                <a:solidFill>
                  <a:srgbClr val="222222"/>
                </a:solidFill>
                <a:cs typeface="Arial" panose="020B0604020202020204" pitchFamily="34" charset="0"/>
              </a:rPr>
              <a:t> is the parameter of the Dirichlet prior on the per-topic word distribution,</a:t>
            </a:r>
          </a:p>
          <a:p>
            <a:pPr lvl="1" indent="-457200" eaLnBrk="0" fontAlgn="base" hangingPunct="0">
              <a:spcBef>
                <a:spcPct val="0"/>
              </a:spcBef>
              <a:spcAft>
                <a:spcPct val="0"/>
              </a:spcAft>
            </a:pPr>
            <a:r>
              <a:rPr lang="en-US" altLang="en-US" sz="1600" dirty="0">
                <a:solidFill>
                  <a:srgbClr val="222222"/>
                </a:solidFill>
                <a:cs typeface="Arial" panose="020B0604020202020204" pitchFamily="34" charset="0"/>
              </a:rPr>
              <a:t>Ɵ is the topic distribution for document </a:t>
            </a:r>
            <a:r>
              <a:rPr lang="en-US" altLang="en-US" sz="1600" i="1" dirty="0">
                <a:solidFill>
                  <a:srgbClr val="222222"/>
                </a:solidFill>
                <a:cs typeface="Arial" panose="020B0604020202020204" pitchFamily="34" charset="0"/>
              </a:rPr>
              <a:t>m</a:t>
            </a:r>
            <a:r>
              <a:rPr lang="en-US" altLang="en-US" sz="1600" dirty="0">
                <a:solidFill>
                  <a:srgbClr val="222222"/>
                </a:solidFill>
                <a:cs typeface="Arial" panose="020B0604020202020204" pitchFamily="34" charset="0"/>
              </a:rPr>
              <a:t>,</a:t>
            </a:r>
          </a:p>
          <a:p>
            <a:pPr lvl="1" indent="-457200" eaLnBrk="0" fontAlgn="base" hangingPunct="0">
              <a:spcBef>
                <a:spcPct val="0"/>
              </a:spcBef>
              <a:spcAft>
                <a:spcPct val="0"/>
              </a:spcAft>
            </a:pPr>
            <a:r>
              <a:rPr lang="el-GR" altLang="en-US" sz="1600" dirty="0">
                <a:solidFill>
                  <a:srgbClr val="222222"/>
                </a:solidFill>
                <a:cs typeface="Arial" panose="020B0604020202020204" pitchFamily="34" charset="0"/>
              </a:rPr>
              <a:t>ψ</a:t>
            </a:r>
            <a:r>
              <a:rPr lang="en-US" altLang="en-US" sz="1600" dirty="0">
                <a:solidFill>
                  <a:srgbClr val="222222"/>
                </a:solidFill>
                <a:cs typeface="Arial" panose="020B0604020202020204" pitchFamily="34" charset="0"/>
              </a:rPr>
              <a:t> is the word distribution for topic </a:t>
            </a:r>
            <a:r>
              <a:rPr lang="en-US" altLang="en-US" sz="1600" i="1" dirty="0">
                <a:solidFill>
                  <a:srgbClr val="222222"/>
                </a:solidFill>
                <a:cs typeface="Arial" panose="020B0604020202020204" pitchFamily="34" charset="0"/>
              </a:rPr>
              <a:t>k</a:t>
            </a:r>
            <a:r>
              <a:rPr lang="en-US" altLang="en-US" sz="1600" dirty="0">
                <a:solidFill>
                  <a:srgbClr val="222222"/>
                </a:solidFill>
                <a:cs typeface="Arial" panose="020B0604020202020204" pitchFamily="34" charset="0"/>
              </a:rPr>
              <a:t>,</a:t>
            </a:r>
          </a:p>
          <a:p>
            <a:pPr lvl="1" indent="-457200" eaLnBrk="0" fontAlgn="base" hangingPunct="0">
              <a:spcBef>
                <a:spcPct val="0"/>
              </a:spcBef>
              <a:spcAft>
                <a:spcPct val="0"/>
              </a:spcAft>
            </a:pPr>
            <a:r>
              <a:rPr lang="en-US" altLang="en-US" sz="1600" dirty="0">
                <a:solidFill>
                  <a:srgbClr val="222222"/>
                </a:solidFill>
                <a:cs typeface="Arial" panose="020B0604020202020204" pitchFamily="34" charset="0"/>
              </a:rPr>
              <a:t>z is the topic for the </a:t>
            </a:r>
            <a:r>
              <a:rPr lang="en-US" altLang="en-US" sz="1600" i="1" dirty="0">
                <a:solidFill>
                  <a:srgbClr val="222222"/>
                </a:solidFill>
                <a:cs typeface="Arial" panose="020B0604020202020204" pitchFamily="34" charset="0"/>
              </a:rPr>
              <a:t>n</a:t>
            </a:r>
            <a:r>
              <a:rPr lang="en-US" altLang="en-US" sz="1600" dirty="0">
                <a:solidFill>
                  <a:srgbClr val="222222"/>
                </a:solidFill>
                <a:cs typeface="Arial" panose="020B0604020202020204" pitchFamily="34" charset="0"/>
              </a:rPr>
              <a:t>-</a:t>
            </a:r>
            <a:r>
              <a:rPr lang="en-US" altLang="en-US" sz="1600" dirty="0" err="1">
                <a:solidFill>
                  <a:srgbClr val="222222"/>
                </a:solidFill>
                <a:cs typeface="Arial" panose="020B0604020202020204" pitchFamily="34" charset="0"/>
              </a:rPr>
              <a:t>th</a:t>
            </a:r>
            <a:r>
              <a:rPr lang="en-US" altLang="en-US" sz="1600" dirty="0">
                <a:solidFill>
                  <a:srgbClr val="222222"/>
                </a:solidFill>
                <a:cs typeface="Arial" panose="020B0604020202020204" pitchFamily="34" charset="0"/>
              </a:rPr>
              <a:t> word in document </a:t>
            </a:r>
            <a:r>
              <a:rPr lang="en-US" altLang="en-US" sz="1600" i="1" dirty="0">
                <a:solidFill>
                  <a:srgbClr val="222222"/>
                </a:solidFill>
                <a:cs typeface="Arial" panose="020B0604020202020204" pitchFamily="34" charset="0"/>
              </a:rPr>
              <a:t>m</a:t>
            </a:r>
            <a:r>
              <a:rPr lang="en-US" altLang="en-US" sz="1600" dirty="0">
                <a:solidFill>
                  <a:srgbClr val="222222"/>
                </a:solidFill>
                <a:cs typeface="Arial" panose="020B0604020202020204" pitchFamily="34" charset="0"/>
              </a:rPr>
              <a:t>, and</a:t>
            </a:r>
          </a:p>
          <a:p>
            <a:pPr lvl="1" indent="-457200" eaLnBrk="0" fontAlgn="base" hangingPunct="0">
              <a:spcBef>
                <a:spcPct val="0"/>
              </a:spcBef>
              <a:spcAft>
                <a:spcPct val="0"/>
              </a:spcAft>
            </a:pPr>
            <a:r>
              <a:rPr lang="en-US" altLang="en-US" sz="1600" dirty="0">
                <a:solidFill>
                  <a:srgbClr val="222222"/>
                </a:solidFill>
                <a:cs typeface="Arial" panose="020B0604020202020204" pitchFamily="34" charset="0"/>
              </a:rPr>
              <a:t>w is the specific word.</a:t>
            </a:r>
          </a:p>
        </p:txBody>
      </p:sp>
      <p:sp>
        <p:nvSpPr>
          <p:cNvPr id="13" name="AutoShape 9" descr="\theta _{m}">
            <a:extLst>
              <a:ext uri="{FF2B5EF4-FFF2-40B4-BE49-F238E27FC236}">
                <a16:creationId xmlns:a16="http://schemas.microsoft.com/office/drawing/2014/main" id="{7DD57A4F-C5AD-4174-8BCC-CCCE0EBEC79A}"/>
              </a:ext>
            </a:extLst>
          </p:cNvPr>
          <p:cNvSpPr>
            <a:spLocks noChangeAspect="1" noChangeArrowheads="1"/>
          </p:cNvSpPr>
          <p:nvPr/>
        </p:nvSpPr>
        <p:spPr bwMode="auto">
          <a:xfrm>
            <a:off x="288925" y="-48736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0" descr="\varphi _{k}">
            <a:extLst>
              <a:ext uri="{FF2B5EF4-FFF2-40B4-BE49-F238E27FC236}">
                <a16:creationId xmlns:a16="http://schemas.microsoft.com/office/drawing/2014/main" id="{C0452ADF-22D6-4E14-8D99-1CF3DD284178}"/>
              </a:ext>
            </a:extLst>
          </p:cNvPr>
          <p:cNvSpPr>
            <a:spLocks noChangeAspect="1" noChangeArrowheads="1"/>
          </p:cNvSpPr>
          <p:nvPr/>
        </p:nvSpPr>
        <p:spPr bwMode="auto">
          <a:xfrm>
            <a:off x="288925" y="-1984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11" descr="{\displaystyle z_{mn}}">
            <a:extLst>
              <a:ext uri="{FF2B5EF4-FFF2-40B4-BE49-F238E27FC236}">
                <a16:creationId xmlns:a16="http://schemas.microsoft.com/office/drawing/2014/main" id="{B538E731-D62A-4031-B5A6-2F707C3EB561}"/>
              </a:ext>
            </a:extLst>
          </p:cNvPr>
          <p:cNvSpPr>
            <a:spLocks noChangeAspect="1" noChangeArrowheads="1"/>
          </p:cNvSpPr>
          <p:nvPr/>
        </p:nvSpPr>
        <p:spPr bwMode="auto">
          <a:xfrm>
            <a:off x="288925" y="904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12" descr="{\displaystyle w_{mn}}">
            <a:extLst>
              <a:ext uri="{FF2B5EF4-FFF2-40B4-BE49-F238E27FC236}">
                <a16:creationId xmlns:a16="http://schemas.microsoft.com/office/drawing/2014/main" id="{D43D48CE-46D0-4AA6-B00E-CB38D3D63E15}"/>
              </a:ext>
            </a:extLst>
          </p:cNvPr>
          <p:cNvSpPr>
            <a:spLocks noChangeAspect="1" noChangeArrowheads="1"/>
          </p:cNvSpPr>
          <p:nvPr/>
        </p:nvSpPr>
        <p:spPr bwMode="auto">
          <a:xfrm>
            <a:off x="288925" y="3794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20" name="Straight Arrow Connector 19">
            <a:extLst>
              <a:ext uri="{FF2B5EF4-FFF2-40B4-BE49-F238E27FC236}">
                <a16:creationId xmlns:a16="http://schemas.microsoft.com/office/drawing/2014/main" id="{455CCE90-0E24-45E7-A2F8-D8BB0E88205D}"/>
              </a:ext>
            </a:extLst>
          </p:cNvPr>
          <p:cNvCxnSpPr>
            <a:cxnSpLocks/>
          </p:cNvCxnSpPr>
          <p:nvPr/>
        </p:nvCxnSpPr>
        <p:spPr>
          <a:xfrm flipH="1">
            <a:off x="8353866" y="3451860"/>
            <a:ext cx="1113691" cy="1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52ADA4B-90D6-4E7D-A16D-F8E143D6444A}"/>
              </a:ext>
            </a:extLst>
          </p:cNvPr>
          <p:cNvCxnSpPr>
            <a:cxnSpLocks/>
          </p:cNvCxnSpPr>
          <p:nvPr/>
        </p:nvCxnSpPr>
        <p:spPr>
          <a:xfrm flipH="1">
            <a:off x="7927147" y="2445128"/>
            <a:ext cx="983564" cy="523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C9D7AD3-DD79-4F68-B568-E943C5BEF99D}"/>
              </a:ext>
            </a:extLst>
          </p:cNvPr>
          <p:cNvSpPr txBox="1"/>
          <p:nvPr/>
        </p:nvSpPr>
        <p:spPr>
          <a:xfrm>
            <a:off x="9115865" y="1645920"/>
            <a:ext cx="1941341" cy="923330"/>
          </a:xfrm>
          <a:prstGeom prst="rect">
            <a:avLst/>
          </a:prstGeom>
          <a:noFill/>
        </p:spPr>
        <p:txBody>
          <a:bodyPr wrap="square" rtlCol="0">
            <a:spAutoFit/>
          </a:bodyPr>
          <a:lstStyle/>
          <a:p>
            <a:r>
              <a:rPr lang="en-US" dirty="0"/>
              <a:t>N is the number of words in a document</a:t>
            </a:r>
          </a:p>
        </p:txBody>
      </p:sp>
      <p:sp>
        <p:nvSpPr>
          <p:cNvPr id="29" name="TextBox 28">
            <a:extLst>
              <a:ext uri="{FF2B5EF4-FFF2-40B4-BE49-F238E27FC236}">
                <a16:creationId xmlns:a16="http://schemas.microsoft.com/office/drawing/2014/main" id="{A010CE3F-AB8F-4164-AF3E-B990356F694E}"/>
              </a:ext>
            </a:extLst>
          </p:cNvPr>
          <p:cNvSpPr txBox="1"/>
          <p:nvPr/>
        </p:nvSpPr>
        <p:spPr>
          <a:xfrm>
            <a:off x="9622302" y="3179298"/>
            <a:ext cx="1983544" cy="646331"/>
          </a:xfrm>
          <a:prstGeom prst="rect">
            <a:avLst/>
          </a:prstGeom>
          <a:noFill/>
        </p:spPr>
        <p:txBody>
          <a:bodyPr wrap="square" rtlCol="0">
            <a:spAutoFit/>
          </a:bodyPr>
          <a:lstStyle/>
          <a:p>
            <a:r>
              <a:rPr lang="en-US" dirty="0"/>
              <a:t>M is the number of documents</a:t>
            </a:r>
          </a:p>
        </p:txBody>
      </p:sp>
    </p:spTree>
    <p:extLst>
      <p:ext uri="{BB962C8B-B14F-4D97-AF65-F5344CB8AC3E}">
        <p14:creationId xmlns:p14="http://schemas.microsoft.com/office/powerpoint/2010/main" val="337180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376775"/>
            <a:ext cx="9144000" cy="720505"/>
          </a:xfrm>
        </p:spPr>
        <p:txBody>
          <a:bodyPr>
            <a:normAutofit/>
          </a:bodyPr>
          <a:lstStyle/>
          <a:p>
            <a:r>
              <a:rPr lang="en-US" sz="3200" dirty="0"/>
              <a:t>Topic Modelling</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1524000" y="1645920"/>
            <a:ext cx="9144000" cy="3611880"/>
          </a:xfrm>
        </p:spPr>
        <p:txBody>
          <a:bodyPr/>
          <a:lstStyle/>
          <a:p>
            <a:pPr algn="l"/>
            <a:r>
              <a:rPr lang="en-US" dirty="0"/>
              <a:t>LDA gives the themes of the document or the corpus. LDA can be used in various ways.</a:t>
            </a:r>
          </a:p>
          <a:p>
            <a:pPr marL="457200" indent="-457200" algn="l">
              <a:buFont typeface="+mj-lt"/>
              <a:buAutoNum type="arabicPeriod"/>
            </a:pPr>
            <a:r>
              <a:rPr lang="en-US" dirty="0"/>
              <a:t>On a single tweet</a:t>
            </a:r>
          </a:p>
          <a:p>
            <a:pPr marL="457200" indent="-457200" algn="l">
              <a:buFont typeface="+mj-lt"/>
              <a:buAutoNum type="arabicPeriod"/>
            </a:pPr>
            <a:r>
              <a:rPr lang="en-US" dirty="0"/>
              <a:t>On a single handle</a:t>
            </a:r>
          </a:p>
          <a:p>
            <a:pPr marL="457200" indent="-457200" algn="l">
              <a:buFont typeface="+mj-lt"/>
              <a:buAutoNum type="arabicPeriod"/>
            </a:pPr>
            <a:r>
              <a:rPr lang="en-US" dirty="0"/>
              <a:t>On the entire corpus</a:t>
            </a:r>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11</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spTree>
    <p:extLst>
      <p:ext uri="{BB962C8B-B14F-4D97-AF65-F5344CB8AC3E}">
        <p14:creationId xmlns:p14="http://schemas.microsoft.com/office/powerpoint/2010/main" val="2885814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61514" y="15889"/>
            <a:ext cx="9144000" cy="715632"/>
          </a:xfrm>
        </p:spPr>
        <p:txBody>
          <a:bodyPr>
            <a:normAutofit/>
          </a:bodyPr>
          <a:lstStyle/>
          <a:p>
            <a:r>
              <a:rPr lang="en-US" sz="3200" dirty="0"/>
              <a:t>Word Frequency -On a single handle</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225083" y="886265"/>
            <a:ext cx="11816862" cy="4994030"/>
          </a:xfrm>
        </p:spPr>
        <p:txBody>
          <a:bodyPr/>
          <a:lstStyle/>
          <a:p>
            <a:pPr algn="l"/>
            <a:r>
              <a:rPr lang="en-US" dirty="0"/>
              <a:t>We are illustrating by taking example of </a:t>
            </a:r>
            <a:r>
              <a:rPr lang="en-US" dirty="0" err="1"/>
              <a:t>LaSalleCoHealth</a:t>
            </a:r>
            <a:endParaRPr lang="en-US" dirty="0"/>
          </a:p>
          <a:p>
            <a:pPr algn="l"/>
            <a:r>
              <a:rPr lang="en-US" dirty="0"/>
              <a:t>Total no of Observations: 691</a:t>
            </a:r>
          </a:p>
          <a:p>
            <a:pPr algn="l"/>
            <a:r>
              <a:rPr lang="en-US" dirty="0"/>
              <a:t>Total no of words after data cleaning: 1126 observations</a:t>
            </a:r>
          </a:p>
          <a:p>
            <a:pPr algn="l"/>
            <a:r>
              <a:rPr lang="en-US" dirty="0"/>
              <a:t>Top 16 words which occurs most in their tweet are</a:t>
            </a:r>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12</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pic>
        <p:nvPicPr>
          <p:cNvPr id="6" name="Picture 5">
            <a:extLst>
              <a:ext uri="{FF2B5EF4-FFF2-40B4-BE49-F238E27FC236}">
                <a16:creationId xmlns:a16="http://schemas.microsoft.com/office/drawing/2014/main" id="{228B6CC1-EC2D-4D29-B19A-1FCD820965C5}"/>
              </a:ext>
            </a:extLst>
          </p:cNvPr>
          <p:cNvPicPr>
            <a:picLocks noChangeAspect="1"/>
          </p:cNvPicPr>
          <p:nvPr/>
        </p:nvPicPr>
        <p:blipFill>
          <a:blip r:embed="rId2"/>
          <a:stretch>
            <a:fillRect/>
          </a:stretch>
        </p:blipFill>
        <p:spPr>
          <a:xfrm>
            <a:off x="7916008" y="886266"/>
            <a:ext cx="3900854" cy="5470084"/>
          </a:xfrm>
          <a:prstGeom prst="rect">
            <a:avLst/>
          </a:prstGeom>
        </p:spPr>
      </p:pic>
    </p:spTree>
    <p:extLst>
      <p:ext uri="{BB962C8B-B14F-4D97-AF65-F5344CB8AC3E}">
        <p14:creationId xmlns:p14="http://schemas.microsoft.com/office/powerpoint/2010/main" val="87149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126610"/>
            <a:ext cx="9144000" cy="633046"/>
          </a:xfrm>
        </p:spPr>
        <p:txBody>
          <a:bodyPr>
            <a:normAutofit/>
          </a:bodyPr>
          <a:lstStyle/>
          <a:p>
            <a:r>
              <a:rPr lang="en-US" sz="3200" dirty="0"/>
              <a:t>Word Frequency-On the corpus</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239151" y="912155"/>
            <a:ext cx="7244861" cy="5165088"/>
          </a:xfrm>
        </p:spPr>
        <p:txBody>
          <a:bodyPr/>
          <a:lstStyle/>
          <a:p>
            <a:pPr algn="l"/>
            <a:r>
              <a:rPr lang="en-US" dirty="0"/>
              <a:t>Total no of Observations: 16449</a:t>
            </a:r>
          </a:p>
          <a:p>
            <a:pPr algn="l"/>
            <a:r>
              <a:rPr lang="en-US" dirty="0"/>
              <a:t>Total no of words after data cleaning: 13665 observations</a:t>
            </a:r>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13</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pic>
        <p:nvPicPr>
          <p:cNvPr id="6" name="Picture 5">
            <a:extLst>
              <a:ext uri="{FF2B5EF4-FFF2-40B4-BE49-F238E27FC236}">
                <a16:creationId xmlns:a16="http://schemas.microsoft.com/office/drawing/2014/main" id="{71F7B698-322B-46F9-AE6E-A28A8E31B4B8}"/>
              </a:ext>
            </a:extLst>
          </p:cNvPr>
          <p:cNvPicPr>
            <a:picLocks noChangeAspect="1"/>
          </p:cNvPicPr>
          <p:nvPr/>
        </p:nvPicPr>
        <p:blipFill>
          <a:blip r:embed="rId2"/>
          <a:stretch>
            <a:fillRect/>
          </a:stretch>
        </p:blipFill>
        <p:spPr>
          <a:xfrm>
            <a:off x="7596554" y="759656"/>
            <a:ext cx="3757246" cy="5444195"/>
          </a:xfrm>
          <a:prstGeom prst="rect">
            <a:avLst/>
          </a:prstGeom>
        </p:spPr>
      </p:pic>
    </p:spTree>
    <p:extLst>
      <p:ext uri="{BB962C8B-B14F-4D97-AF65-F5344CB8AC3E}">
        <p14:creationId xmlns:p14="http://schemas.microsoft.com/office/powerpoint/2010/main" val="46371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376775"/>
            <a:ext cx="9144000" cy="987791"/>
          </a:xfrm>
        </p:spPr>
        <p:txBody>
          <a:bodyPr>
            <a:normAutofit/>
          </a:bodyPr>
          <a:lstStyle/>
          <a:p>
            <a:r>
              <a:rPr lang="en-US" sz="3200" dirty="0"/>
              <a:t>Text Mining</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1524000" y="1645920"/>
            <a:ext cx="9144000" cy="3611880"/>
          </a:xfrm>
        </p:spPr>
        <p:txBody>
          <a:bodyPr/>
          <a:lstStyle/>
          <a:p>
            <a:pPr algn="l"/>
            <a:r>
              <a:rPr lang="en-US" dirty="0"/>
              <a:t>Problem Statement :Classify tweets into categories such as Health , General Information </a:t>
            </a:r>
          </a:p>
          <a:p>
            <a:pPr algn="l"/>
            <a:r>
              <a:rPr lang="en-US" dirty="0"/>
              <a:t>Data Set: Collected through web-scraping</a:t>
            </a:r>
          </a:p>
          <a:p>
            <a:pPr marL="342900" indent="-342900" algn="l">
              <a:buFont typeface="Arial" panose="020B0604020202020204" pitchFamily="34" charset="0"/>
              <a:buChar char="•"/>
            </a:pPr>
            <a:r>
              <a:rPr lang="en-US" dirty="0"/>
              <a:t>Twitter API is used widely but limitation of Twitter API is that you can only collect upto a few thousand tweets.</a:t>
            </a:r>
          </a:p>
          <a:p>
            <a:pPr marL="342900" indent="-342900" algn="l">
              <a:buFont typeface="Arial" panose="020B0604020202020204" pitchFamily="34" charset="0"/>
              <a:buChar char="•"/>
            </a:pPr>
            <a:r>
              <a:rPr lang="en-US" dirty="0"/>
              <a:t>Another limitation of twitter API is that you can’t extract all the information that is on the website</a:t>
            </a:r>
          </a:p>
          <a:p>
            <a:pPr algn="l"/>
            <a:r>
              <a:rPr lang="en-US" dirty="0"/>
              <a:t>Tweets were only collected for Health institutions. There are 790 health institutions or handles.</a:t>
            </a:r>
          </a:p>
          <a:p>
            <a:pPr algn="l"/>
            <a:endParaRPr lang="en-US" dirty="0"/>
          </a:p>
          <a:p>
            <a:pPr algn="l"/>
            <a:endParaRPr lang="en-US" dirty="0"/>
          </a:p>
        </p:txBody>
      </p:sp>
      <p:sp>
        <p:nvSpPr>
          <p:cNvPr id="4" name="Slide Number Placeholder 3">
            <a:extLst>
              <a:ext uri="{FF2B5EF4-FFF2-40B4-BE49-F238E27FC236}">
                <a16:creationId xmlns:a16="http://schemas.microsoft.com/office/drawing/2014/main" id="{864AFC01-64EF-4BBB-A554-F2EF147761DF}"/>
              </a:ext>
            </a:extLst>
          </p:cNvPr>
          <p:cNvSpPr>
            <a:spLocks noGrp="1"/>
          </p:cNvSpPr>
          <p:nvPr>
            <p:ph type="sldNum" sz="quarter" idx="12"/>
          </p:nvPr>
        </p:nvSpPr>
        <p:spPr/>
        <p:txBody>
          <a:bodyPr/>
          <a:lstStyle/>
          <a:p>
            <a:fld id="{008A9DC1-A349-4B01-98C7-A3D8DCC8009F}" type="slidenum">
              <a:rPr lang="en-US" smtClean="0"/>
              <a:t>2</a:t>
            </a:fld>
            <a:endParaRPr lang="en-US"/>
          </a:p>
        </p:txBody>
      </p:sp>
      <p:sp>
        <p:nvSpPr>
          <p:cNvPr id="5" name="Footer Placeholder 4">
            <a:extLst>
              <a:ext uri="{FF2B5EF4-FFF2-40B4-BE49-F238E27FC236}">
                <a16:creationId xmlns:a16="http://schemas.microsoft.com/office/drawing/2014/main" id="{0CAA844D-5639-4D5F-A1BC-9FDEF97EE85F}"/>
              </a:ext>
            </a:extLst>
          </p:cNvPr>
          <p:cNvSpPr>
            <a:spLocks noGrp="1"/>
          </p:cNvSpPr>
          <p:nvPr>
            <p:ph type="ftr" sz="quarter" idx="11"/>
          </p:nvPr>
        </p:nvSpPr>
        <p:spPr/>
        <p:txBody>
          <a:bodyPr/>
          <a:lstStyle/>
          <a:p>
            <a:r>
              <a:rPr lang="en-US"/>
              <a:t>Aadish Chopra</a:t>
            </a:r>
          </a:p>
        </p:txBody>
      </p:sp>
    </p:spTree>
    <p:extLst>
      <p:ext uri="{BB962C8B-B14F-4D97-AF65-F5344CB8AC3E}">
        <p14:creationId xmlns:p14="http://schemas.microsoft.com/office/powerpoint/2010/main" val="383762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376775"/>
            <a:ext cx="9144000" cy="822439"/>
          </a:xfrm>
        </p:spPr>
        <p:txBody>
          <a:bodyPr>
            <a:normAutofit/>
          </a:bodyPr>
          <a:lstStyle/>
          <a:p>
            <a:r>
              <a:rPr lang="en-US" sz="3200" dirty="0"/>
              <a:t>How the twitter website looks like ?</a:t>
            </a:r>
          </a:p>
        </p:txBody>
      </p:sp>
      <p:pic>
        <p:nvPicPr>
          <p:cNvPr id="6" name="Picture 5">
            <a:extLst>
              <a:ext uri="{FF2B5EF4-FFF2-40B4-BE49-F238E27FC236}">
                <a16:creationId xmlns:a16="http://schemas.microsoft.com/office/drawing/2014/main" id="{4DE0603E-340A-4A52-A394-AE848FB4CD68}"/>
              </a:ext>
            </a:extLst>
          </p:cNvPr>
          <p:cNvPicPr>
            <a:picLocks noChangeAspect="1"/>
          </p:cNvPicPr>
          <p:nvPr/>
        </p:nvPicPr>
        <p:blipFill>
          <a:blip r:embed="rId2"/>
          <a:stretch>
            <a:fillRect/>
          </a:stretch>
        </p:blipFill>
        <p:spPr>
          <a:xfrm>
            <a:off x="1566863" y="1406768"/>
            <a:ext cx="8575944" cy="4768949"/>
          </a:xfrm>
          <a:prstGeom prst="rect">
            <a:avLst/>
          </a:prstGeom>
        </p:spPr>
      </p:pic>
      <p:sp>
        <p:nvSpPr>
          <p:cNvPr id="4" name="Slide Number Placeholder 3">
            <a:extLst>
              <a:ext uri="{FF2B5EF4-FFF2-40B4-BE49-F238E27FC236}">
                <a16:creationId xmlns:a16="http://schemas.microsoft.com/office/drawing/2014/main" id="{63F20710-63D3-4F8C-8C06-EE7A68183788}"/>
              </a:ext>
            </a:extLst>
          </p:cNvPr>
          <p:cNvSpPr>
            <a:spLocks noGrp="1"/>
          </p:cNvSpPr>
          <p:nvPr>
            <p:ph type="sldNum" sz="quarter" idx="12"/>
          </p:nvPr>
        </p:nvSpPr>
        <p:spPr/>
        <p:txBody>
          <a:bodyPr/>
          <a:lstStyle/>
          <a:p>
            <a:fld id="{008A9DC1-A349-4B01-98C7-A3D8DCC8009F}" type="slidenum">
              <a:rPr lang="en-US" smtClean="0"/>
              <a:t>3</a:t>
            </a:fld>
            <a:endParaRPr lang="en-US"/>
          </a:p>
        </p:txBody>
      </p:sp>
      <p:sp>
        <p:nvSpPr>
          <p:cNvPr id="5" name="Footer Placeholder 4">
            <a:extLst>
              <a:ext uri="{FF2B5EF4-FFF2-40B4-BE49-F238E27FC236}">
                <a16:creationId xmlns:a16="http://schemas.microsoft.com/office/drawing/2014/main" id="{C07B07F8-F1FB-47A5-B5F2-0879C4FFE379}"/>
              </a:ext>
            </a:extLst>
          </p:cNvPr>
          <p:cNvSpPr>
            <a:spLocks noGrp="1"/>
          </p:cNvSpPr>
          <p:nvPr>
            <p:ph type="ftr" sz="quarter" idx="11"/>
          </p:nvPr>
        </p:nvSpPr>
        <p:spPr/>
        <p:txBody>
          <a:bodyPr/>
          <a:lstStyle/>
          <a:p>
            <a:r>
              <a:rPr lang="en-US"/>
              <a:t>Aadish Chopra</a:t>
            </a:r>
          </a:p>
        </p:txBody>
      </p:sp>
      <p:cxnSp>
        <p:nvCxnSpPr>
          <p:cNvPr id="8" name="Straight Arrow Connector 7">
            <a:extLst>
              <a:ext uri="{FF2B5EF4-FFF2-40B4-BE49-F238E27FC236}">
                <a16:creationId xmlns:a16="http://schemas.microsoft.com/office/drawing/2014/main" id="{0AEC73E5-00CE-4342-8091-49114998C160}"/>
              </a:ext>
            </a:extLst>
          </p:cNvPr>
          <p:cNvCxnSpPr>
            <a:cxnSpLocks/>
          </p:cNvCxnSpPr>
          <p:nvPr/>
        </p:nvCxnSpPr>
        <p:spPr>
          <a:xfrm flipV="1">
            <a:off x="1139483" y="1547446"/>
            <a:ext cx="4431323" cy="18288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837A0437-033C-458C-B60F-D89A19485F08}"/>
              </a:ext>
            </a:extLst>
          </p:cNvPr>
          <p:cNvSpPr txBox="1"/>
          <p:nvPr/>
        </p:nvSpPr>
        <p:spPr>
          <a:xfrm>
            <a:off x="284029" y="2715847"/>
            <a:ext cx="1369255" cy="646331"/>
          </a:xfrm>
          <a:prstGeom prst="rect">
            <a:avLst/>
          </a:prstGeom>
          <a:noFill/>
        </p:spPr>
        <p:txBody>
          <a:bodyPr wrap="square" rtlCol="0">
            <a:spAutoFit/>
          </a:bodyPr>
          <a:lstStyle/>
          <a:p>
            <a:r>
              <a:rPr lang="en-US" dirty="0"/>
              <a:t>Twitter Name</a:t>
            </a:r>
          </a:p>
        </p:txBody>
      </p:sp>
      <p:cxnSp>
        <p:nvCxnSpPr>
          <p:cNvPr id="16" name="Straight Arrow Connector 15">
            <a:extLst>
              <a:ext uri="{FF2B5EF4-FFF2-40B4-BE49-F238E27FC236}">
                <a16:creationId xmlns:a16="http://schemas.microsoft.com/office/drawing/2014/main" id="{9547BF4A-6732-48D9-94F8-8EDBCBB5ED29}"/>
              </a:ext>
            </a:extLst>
          </p:cNvPr>
          <p:cNvCxnSpPr/>
          <p:nvPr/>
        </p:nvCxnSpPr>
        <p:spPr>
          <a:xfrm flipH="1" flipV="1">
            <a:off x="7498080" y="1547446"/>
            <a:ext cx="3643532" cy="1927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5934F48-D2A6-44CE-9890-063BE3B76260}"/>
              </a:ext>
            </a:extLst>
          </p:cNvPr>
          <p:cNvSpPr txBox="1"/>
          <p:nvPr/>
        </p:nvSpPr>
        <p:spPr>
          <a:xfrm>
            <a:off x="10668000" y="3474720"/>
            <a:ext cx="1111348" cy="646331"/>
          </a:xfrm>
          <a:prstGeom prst="rect">
            <a:avLst/>
          </a:prstGeom>
          <a:noFill/>
        </p:spPr>
        <p:txBody>
          <a:bodyPr wrap="square" rtlCol="0">
            <a:spAutoFit/>
          </a:bodyPr>
          <a:lstStyle/>
          <a:p>
            <a:r>
              <a:rPr lang="en-US" dirty="0"/>
              <a:t>Twitter Handle</a:t>
            </a:r>
          </a:p>
        </p:txBody>
      </p:sp>
      <p:cxnSp>
        <p:nvCxnSpPr>
          <p:cNvPr id="23" name="Straight Arrow Connector 22">
            <a:extLst>
              <a:ext uri="{FF2B5EF4-FFF2-40B4-BE49-F238E27FC236}">
                <a16:creationId xmlns:a16="http://schemas.microsoft.com/office/drawing/2014/main" id="{D79CB1EB-06CF-4284-B847-E1E256A0DC9A}"/>
              </a:ext>
            </a:extLst>
          </p:cNvPr>
          <p:cNvCxnSpPr/>
          <p:nvPr/>
        </p:nvCxnSpPr>
        <p:spPr>
          <a:xfrm flipV="1">
            <a:off x="534572" y="4839286"/>
            <a:ext cx="5036234" cy="787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2E9BC5F-98CD-4348-95D4-BC5283A8C012}"/>
              </a:ext>
            </a:extLst>
          </p:cNvPr>
          <p:cNvSpPr txBox="1"/>
          <p:nvPr/>
        </p:nvSpPr>
        <p:spPr>
          <a:xfrm>
            <a:off x="248529" y="5214759"/>
            <a:ext cx="1181686" cy="369332"/>
          </a:xfrm>
          <a:prstGeom prst="rect">
            <a:avLst/>
          </a:prstGeom>
          <a:noFill/>
        </p:spPr>
        <p:txBody>
          <a:bodyPr wrap="square" rtlCol="0">
            <a:spAutoFit/>
          </a:bodyPr>
          <a:lstStyle/>
          <a:p>
            <a:r>
              <a:rPr lang="en-US" dirty="0"/>
              <a:t>Tweet</a:t>
            </a:r>
          </a:p>
        </p:txBody>
      </p:sp>
    </p:spTree>
    <p:extLst>
      <p:ext uri="{BB962C8B-B14F-4D97-AF65-F5344CB8AC3E}">
        <p14:creationId xmlns:p14="http://schemas.microsoft.com/office/powerpoint/2010/main" val="220230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376775"/>
            <a:ext cx="9144000" cy="987791"/>
          </a:xfrm>
        </p:spPr>
        <p:txBody>
          <a:bodyPr>
            <a:normAutofit/>
          </a:bodyPr>
          <a:lstStyle/>
          <a:p>
            <a:r>
              <a:rPr lang="en-US" sz="3200" dirty="0"/>
              <a:t>Web scraper	</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1524000" y="1645920"/>
            <a:ext cx="9144000" cy="3611880"/>
          </a:xfrm>
        </p:spPr>
        <p:txBody>
          <a:bodyPr/>
          <a:lstStyle/>
          <a:p>
            <a:pPr algn="l"/>
            <a:r>
              <a:rPr lang="en-US" dirty="0"/>
              <a:t>Web scraper was built using R. Package used is </a:t>
            </a:r>
            <a:r>
              <a:rPr lang="en-US" dirty="0">
                <a:solidFill>
                  <a:schemeClr val="accent1">
                    <a:lumMod val="75000"/>
                  </a:schemeClr>
                </a:solidFill>
              </a:rPr>
              <a:t>Rselenium</a:t>
            </a:r>
            <a:r>
              <a:rPr lang="en-US" dirty="0"/>
              <a:t>*</a:t>
            </a:r>
          </a:p>
          <a:p>
            <a:pPr algn="l"/>
            <a:r>
              <a:rPr lang="en-US" dirty="0">
                <a:hlinkClick r:id="rId2"/>
              </a:rPr>
              <a:t>https://drive.google.com/drive/folders/0Bzq4aAyBiuFQdHd0Y2JobmhjY1k</a:t>
            </a:r>
            <a:endParaRPr lang="en-US" dirty="0"/>
          </a:p>
          <a:p>
            <a:pPr algn="l"/>
            <a:r>
              <a:rPr lang="en-US" dirty="0"/>
              <a:t>Rselenium is based on Selenium server and automates the web browser and takes control over it .You can then specify how you want to interact with the web browser by specifying the action e.g. scrolling, pressing the end key or pressing some specific button on the website</a:t>
            </a:r>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4</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sp>
        <p:nvSpPr>
          <p:cNvPr id="6" name="TextBox 5">
            <a:extLst>
              <a:ext uri="{FF2B5EF4-FFF2-40B4-BE49-F238E27FC236}">
                <a16:creationId xmlns:a16="http://schemas.microsoft.com/office/drawing/2014/main" id="{7FE944C4-5F36-42DF-9999-996CEFA0FF31}"/>
              </a:ext>
            </a:extLst>
          </p:cNvPr>
          <p:cNvSpPr txBox="1"/>
          <p:nvPr/>
        </p:nvSpPr>
        <p:spPr>
          <a:xfrm>
            <a:off x="1223889" y="5767754"/>
            <a:ext cx="9875520" cy="261610"/>
          </a:xfrm>
          <a:prstGeom prst="rect">
            <a:avLst/>
          </a:prstGeom>
          <a:noFill/>
        </p:spPr>
        <p:txBody>
          <a:bodyPr wrap="square" rtlCol="0">
            <a:spAutoFit/>
          </a:bodyPr>
          <a:lstStyle/>
          <a:p>
            <a:r>
              <a:rPr lang="en-US" sz="1100" dirty="0"/>
              <a:t>*I did web scraping using R. Earlier teams did it using Java and Python</a:t>
            </a:r>
          </a:p>
        </p:txBody>
      </p:sp>
    </p:spTree>
    <p:extLst>
      <p:ext uri="{BB962C8B-B14F-4D97-AF65-F5344CB8AC3E}">
        <p14:creationId xmlns:p14="http://schemas.microsoft.com/office/powerpoint/2010/main" val="81013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376775"/>
            <a:ext cx="9144000" cy="987791"/>
          </a:xfrm>
        </p:spPr>
        <p:txBody>
          <a:bodyPr>
            <a:normAutofit/>
          </a:bodyPr>
          <a:lstStyle/>
          <a:p>
            <a:r>
              <a:rPr lang="en-US" sz="3200" dirty="0"/>
              <a:t>How the collected data looks like ?</a:t>
            </a:r>
            <a:br>
              <a:rPr lang="en-US" sz="3200" dirty="0"/>
            </a:br>
            <a:r>
              <a:rPr lang="en-US" sz="3200" dirty="0"/>
              <a:t>	</a:t>
            </a:r>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5</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pic>
        <p:nvPicPr>
          <p:cNvPr id="8" name="Picture 7">
            <a:extLst>
              <a:ext uri="{FF2B5EF4-FFF2-40B4-BE49-F238E27FC236}">
                <a16:creationId xmlns:a16="http://schemas.microsoft.com/office/drawing/2014/main" id="{85FE5A52-17C4-4EA6-A224-189B0A528CB1}"/>
              </a:ext>
            </a:extLst>
          </p:cNvPr>
          <p:cNvPicPr>
            <a:picLocks noChangeAspect="1"/>
          </p:cNvPicPr>
          <p:nvPr/>
        </p:nvPicPr>
        <p:blipFill>
          <a:blip r:embed="rId2"/>
          <a:stretch>
            <a:fillRect/>
          </a:stretch>
        </p:blipFill>
        <p:spPr>
          <a:xfrm>
            <a:off x="970672" y="928468"/>
            <a:ext cx="10185008" cy="4811149"/>
          </a:xfrm>
          <a:prstGeom prst="rect">
            <a:avLst/>
          </a:prstGeom>
        </p:spPr>
      </p:pic>
      <p:sp>
        <p:nvSpPr>
          <p:cNvPr id="9" name="TextBox 8">
            <a:extLst>
              <a:ext uri="{FF2B5EF4-FFF2-40B4-BE49-F238E27FC236}">
                <a16:creationId xmlns:a16="http://schemas.microsoft.com/office/drawing/2014/main" id="{C3FF7103-F02A-4EA7-911F-5E3135DA4756}"/>
              </a:ext>
            </a:extLst>
          </p:cNvPr>
          <p:cNvSpPr txBox="1"/>
          <p:nvPr/>
        </p:nvSpPr>
        <p:spPr>
          <a:xfrm>
            <a:off x="1125415" y="5894363"/>
            <a:ext cx="9819250" cy="369332"/>
          </a:xfrm>
          <a:prstGeom prst="rect">
            <a:avLst/>
          </a:prstGeom>
          <a:noFill/>
        </p:spPr>
        <p:txBody>
          <a:bodyPr wrap="square" rtlCol="0">
            <a:spAutoFit/>
          </a:bodyPr>
          <a:lstStyle/>
          <a:p>
            <a:r>
              <a:rPr lang="en-US" dirty="0">
                <a:hlinkClick r:id="rId3"/>
              </a:rPr>
              <a:t>https://drive.google.com/drive/folders/0B-x4pbFFhIICWmdvWnBwX1VwZzA</a:t>
            </a:r>
            <a:endParaRPr lang="en-US" dirty="0"/>
          </a:p>
        </p:txBody>
      </p:sp>
    </p:spTree>
    <p:extLst>
      <p:ext uri="{BB962C8B-B14F-4D97-AF65-F5344CB8AC3E}">
        <p14:creationId xmlns:p14="http://schemas.microsoft.com/office/powerpoint/2010/main" val="61028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196948"/>
            <a:ext cx="9144000" cy="802494"/>
          </a:xfrm>
        </p:spPr>
        <p:txBody>
          <a:bodyPr>
            <a:normAutofit/>
          </a:bodyPr>
          <a:lstStyle/>
          <a:p>
            <a:r>
              <a:rPr lang="en-US" sz="3200" dirty="0"/>
              <a:t>Text Cleaning</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478302" y="1153551"/>
            <a:ext cx="11422966" cy="5202799"/>
          </a:xfrm>
        </p:spPr>
        <p:txBody>
          <a:bodyPr/>
          <a:lstStyle/>
          <a:p>
            <a:pPr algn="l"/>
            <a:r>
              <a:rPr lang="en-US" dirty="0"/>
              <a:t>Example Tweet : </a:t>
            </a:r>
          </a:p>
          <a:p>
            <a:pPr algn="l"/>
            <a:r>
              <a:rPr lang="en-US" i="1" dirty="0">
                <a:solidFill>
                  <a:schemeClr val="accent1">
                    <a:lumMod val="60000"/>
                    <a:lumOff val="40000"/>
                  </a:schemeClr>
                </a:solidFill>
              </a:rPr>
              <a:t>Don't forget to register for the American Heart Associationâ€™s HeartsaverÂ® First Aid Training offered by the...http://fb.me/6PjnRWaMAÂ </a:t>
            </a:r>
          </a:p>
          <a:p>
            <a:pPr algn="l"/>
            <a:r>
              <a:rPr lang="en-US" dirty="0"/>
              <a:t>Steps taken to clean tweet</a:t>
            </a:r>
          </a:p>
          <a:p>
            <a:pPr marL="342900" indent="-342900" algn="l">
              <a:buFont typeface="Arial" panose="020B0604020202020204" pitchFamily="34" charset="0"/>
              <a:buChar char="•"/>
            </a:pPr>
            <a:r>
              <a:rPr lang="en-US" dirty="0"/>
              <a:t>Tweets can be cleaned using the </a:t>
            </a:r>
            <a:r>
              <a:rPr lang="en-US" dirty="0">
                <a:solidFill>
                  <a:schemeClr val="accent1">
                    <a:lumMod val="75000"/>
                  </a:schemeClr>
                </a:solidFill>
              </a:rPr>
              <a:t>“tm”</a:t>
            </a:r>
            <a:r>
              <a:rPr lang="en-US" dirty="0"/>
              <a:t> package in R . The functions are as follows</a:t>
            </a:r>
          </a:p>
          <a:p>
            <a:pPr marL="457200" indent="-457200" algn="l">
              <a:buFont typeface="+mj-lt"/>
              <a:buAutoNum type="arabicPeriod"/>
            </a:pPr>
            <a:r>
              <a:rPr lang="en-US" dirty="0"/>
              <a:t>removeNumbers</a:t>
            </a:r>
          </a:p>
          <a:p>
            <a:pPr marL="457200" indent="-457200" algn="l">
              <a:buFont typeface="+mj-lt"/>
              <a:buAutoNum type="arabicPeriod"/>
            </a:pPr>
            <a:r>
              <a:rPr lang="en-US" dirty="0"/>
              <a:t>removePunctuation</a:t>
            </a:r>
          </a:p>
          <a:p>
            <a:pPr marL="457200" indent="-457200" algn="l">
              <a:buFont typeface="+mj-lt"/>
              <a:buAutoNum type="arabicPeriod"/>
            </a:pPr>
            <a:r>
              <a:rPr lang="en-US" dirty="0"/>
              <a:t>Stopwords</a:t>
            </a:r>
          </a:p>
          <a:p>
            <a:pPr marL="457200" indent="-457200" algn="l">
              <a:buFont typeface="+mj-lt"/>
              <a:buAutoNum type="arabicPeriod"/>
            </a:pPr>
            <a:r>
              <a:rPr lang="en-US" dirty="0"/>
              <a:t>removeWords</a:t>
            </a:r>
          </a:p>
          <a:p>
            <a:pPr marL="457200" indent="-457200" algn="l">
              <a:buFont typeface="+mj-lt"/>
              <a:buAutoNum type="arabicPeriod"/>
            </a:pPr>
            <a:r>
              <a:rPr lang="en-US" dirty="0"/>
              <a:t>stripWhitespace</a:t>
            </a:r>
          </a:p>
          <a:p>
            <a:pPr marL="457200" indent="-457200" algn="l">
              <a:buFont typeface="+mj-lt"/>
              <a:buAutoNum type="arabicPeriod"/>
            </a:pPr>
            <a:r>
              <a:rPr lang="en-US" dirty="0"/>
              <a:t>stemDocument</a:t>
            </a:r>
          </a:p>
          <a:p>
            <a:pPr marL="457200" indent="-457200" algn="l">
              <a:buFont typeface="+mj-lt"/>
              <a:buAutoNum type="arabicPeriod"/>
            </a:pPr>
            <a:endParaRPr lang="en-US" dirty="0"/>
          </a:p>
          <a:p>
            <a:pPr marL="457200" indent="-457200" algn="l">
              <a:buFont typeface="+mj-lt"/>
              <a:buAutoNum type="arabicPeriod"/>
            </a:pPr>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6</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dirty="0"/>
              <a:t>Aadish Chopra</a:t>
            </a:r>
          </a:p>
        </p:txBody>
      </p:sp>
    </p:spTree>
    <p:extLst>
      <p:ext uri="{BB962C8B-B14F-4D97-AF65-F5344CB8AC3E}">
        <p14:creationId xmlns:p14="http://schemas.microsoft.com/office/powerpoint/2010/main" val="166427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196948"/>
            <a:ext cx="9144000" cy="618978"/>
          </a:xfrm>
        </p:spPr>
        <p:txBody>
          <a:bodyPr>
            <a:normAutofit/>
          </a:bodyPr>
          <a:lstStyle/>
          <a:p>
            <a:r>
              <a:rPr lang="en-US" sz="3200" dirty="0"/>
              <a:t>Text Cleaning	</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393895" y="928468"/>
            <a:ext cx="11577711" cy="5427882"/>
          </a:xfrm>
        </p:spPr>
        <p:txBody>
          <a:bodyPr>
            <a:normAutofit lnSpcReduction="10000"/>
          </a:bodyPr>
          <a:lstStyle/>
          <a:p>
            <a:pPr algn="l"/>
            <a:r>
              <a:rPr lang="en-US" dirty="0"/>
              <a:t>However if one wants more control over the cleaning of the data. For this purpose regex expressions can be used </a:t>
            </a:r>
          </a:p>
          <a:p>
            <a:pPr algn="l"/>
            <a:endParaRPr lang="en-US" dirty="0"/>
          </a:p>
          <a:p>
            <a:pPr marL="457200" indent="-457200" algn="l">
              <a:buFont typeface="+mj-lt"/>
              <a:buAutoNum type="arabicPeriod"/>
            </a:pPr>
            <a:r>
              <a:rPr lang="en-US" dirty="0"/>
              <a:t>Punctuation replacement: LaSalletwe&lt;-gsub(pattern = "\\W",replacement = " ",LaSalletwe)</a:t>
            </a:r>
          </a:p>
          <a:p>
            <a:pPr marL="457200" indent="-457200" algn="l">
              <a:buFont typeface="+mj-lt"/>
              <a:buAutoNum type="arabicPeriod"/>
            </a:pPr>
            <a:r>
              <a:rPr lang="en-US" dirty="0"/>
              <a:t>Digits replacement: LaSalletwe&lt;-gsub(pattern="\\d",replacement = "",LaSalletwe)</a:t>
            </a:r>
          </a:p>
          <a:p>
            <a:pPr marL="457200" indent="-457200" algn="l">
              <a:buFont typeface="+mj-lt"/>
              <a:buAutoNum type="arabicPeriod"/>
            </a:pPr>
            <a:r>
              <a:rPr lang="en-US" dirty="0"/>
              <a:t>To remove a single letter: LaSalletwe&lt;-gsub(pattern="\\b[A-z]\\b{1}",replace="",LaSalletwe)</a:t>
            </a:r>
          </a:p>
          <a:p>
            <a:pPr marL="457200" indent="-457200" algn="l">
              <a:buFont typeface="+mj-lt"/>
              <a:buAutoNum type="arabicPeriod"/>
            </a:pPr>
            <a:r>
              <a:rPr lang="en-US" dirty="0"/>
              <a:t>The list of stopwords* can be modified in the English.dat file which can be opened. The stopwords can be created for any language in R. It can be helpful for instance in cities like Chicago where people speak languages like Spanish</a:t>
            </a:r>
          </a:p>
          <a:p>
            <a:pPr algn="l"/>
            <a:r>
              <a:rPr lang="en-US" dirty="0"/>
              <a:t> </a:t>
            </a:r>
          </a:p>
          <a:p>
            <a:pPr algn="l"/>
            <a:endParaRPr lang="en-US" dirty="0"/>
          </a:p>
          <a:p>
            <a:pPr algn="l"/>
            <a:r>
              <a:rPr lang="en-US" sz="1100" dirty="0"/>
              <a:t>*Changed the English.dat file in retrospective manner.</a:t>
            </a:r>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7</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spTree>
    <p:extLst>
      <p:ext uri="{BB962C8B-B14F-4D97-AF65-F5344CB8AC3E}">
        <p14:creationId xmlns:p14="http://schemas.microsoft.com/office/powerpoint/2010/main" val="278976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376776"/>
            <a:ext cx="9144000" cy="708684"/>
          </a:xfrm>
        </p:spPr>
        <p:txBody>
          <a:bodyPr>
            <a:normAutofit/>
          </a:bodyPr>
          <a:lstStyle/>
          <a:p>
            <a:r>
              <a:rPr lang="en-US" sz="3200" dirty="0"/>
              <a:t>Text Cleaning</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1524000" y="1645920"/>
            <a:ext cx="9144000" cy="3611880"/>
          </a:xfrm>
        </p:spPr>
        <p:txBody>
          <a:bodyPr/>
          <a:lstStyle/>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8</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pic>
        <p:nvPicPr>
          <p:cNvPr id="6" name="Picture 5">
            <a:extLst>
              <a:ext uri="{FF2B5EF4-FFF2-40B4-BE49-F238E27FC236}">
                <a16:creationId xmlns:a16="http://schemas.microsoft.com/office/drawing/2014/main" id="{B6C167A2-B52F-49C2-BA9E-558C91B303A2}"/>
              </a:ext>
            </a:extLst>
          </p:cNvPr>
          <p:cNvPicPr>
            <a:picLocks noChangeAspect="1"/>
          </p:cNvPicPr>
          <p:nvPr/>
        </p:nvPicPr>
        <p:blipFill>
          <a:blip r:embed="rId2"/>
          <a:stretch>
            <a:fillRect/>
          </a:stretch>
        </p:blipFill>
        <p:spPr>
          <a:xfrm>
            <a:off x="4038600" y="1533379"/>
            <a:ext cx="7441809" cy="4375053"/>
          </a:xfrm>
          <a:prstGeom prst="rect">
            <a:avLst/>
          </a:prstGeom>
        </p:spPr>
      </p:pic>
      <p:cxnSp>
        <p:nvCxnSpPr>
          <p:cNvPr id="8" name="Straight Arrow Connector 7">
            <a:extLst>
              <a:ext uri="{FF2B5EF4-FFF2-40B4-BE49-F238E27FC236}">
                <a16:creationId xmlns:a16="http://schemas.microsoft.com/office/drawing/2014/main" id="{980C9230-F4F8-4FEB-8BBE-E32B3771585E}"/>
              </a:ext>
            </a:extLst>
          </p:cNvPr>
          <p:cNvCxnSpPr/>
          <p:nvPr/>
        </p:nvCxnSpPr>
        <p:spPr>
          <a:xfrm>
            <a:off x="2532185" y="2124222"/>
            <a:ext cx="1688123" cy="351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178AB74-5A9F-4DB9-9579-F8AB9AAF0270}"/>
              </a:ext>
            </a:extLst>
          </p:cNvPr>
          <p:cNvSpPr txBox="1"/>
          <p:nvPr/>
        </p:nvSpPr>
        <p:spPr>
          <a:xfrm>
            <a:off x="422031" y="1301263"/>
            <a:ext cx="2053883" cy="923330"/>
          </a:xfrm>
          <a:prstGeom prst="rect">
            <a:avLst/>
          </a:prstGeom>
          <a:noFill/>
        </p:spPr>
        <p:txBody>
          <a:bodyPr wrap="square" rtlCol="0">
            <a:spAutoFit/>
          </a:bodyPr>
          <a:lstStyle/>
          <a:p>
            <a:r>
              <a:rPr lang="en-US" dirty="0"/>
              <a:t>English.dat file can be changed for stopwords</a:t>
            </a:r>
          </a:p>
        </p:txBody>
      </p:sp>
    </p:spTree>
    <p:extLst>
      <p:ext uri="{BB962C8B-B14F-4D97-AF65-F5344CB8AC3E}">
        <p14:creationId xmlns:p14="http://schemas.microsoft.com/office/powerpoint/2010/main" val="1886965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81F67-1AF8-4977-B025-261DF2EC9EEA}"/>
              </a:ext>
            </a:extLst>
          </p:cNvPr>
          <p:cNvSpPr>
            <a:spLocks noGrp="1"/>
          </p:cNvSpPr>
          <p:nvPr>
            <p:ph type="ctrTitle"/>
          </p:nvPr>
        </p:nvSpPr>
        <p:spPr>
          <a:xfrm>
            <a:off x="1524000" y="173050"/>
            <a:ext cx="9144000" cy="748640"/>
          </a:xfrm>
        </p:spPr>
        <p:txBody>
          <a:bodyPr>
            <a:normAutofit/>
          </a:bodyPr>
          <a:lstStyle/>
          <a:p>
            <a:r>
              <a:rPr lang="en-US" sz="3200" dirty="0"/>
              <a:t>Topic Modelling</a:t>
            </a:r>
          </a:p>
        </p:txBody>
      </p:sp>
      <p:sp>
        <p:nvSpPr>
          <p:cNvPr id="3" name="Subtitle 2">
            <a:extLst>
              <a:ext uri="{FF2B5EF4-FFF2-40B4-BE49-F238E27FC236}">
                <a16:creationId xmlns:a16="http://schemas.microsoft.com/office/drawing/2014/main" id="{AD2F9CC4-A1FE-4508-A058-B1EDA8286260}"/>
              </a:ext>
            </a:extLst>
          </p:cNvPr>
          <p:cNvSpPr>
            <a:spLocks noGrp="1"/>
          </p:cNvSpPr>
          <p:nvPr>
            <p:ph type="subTitle" idx="1"/>
          </p:nvPr>
        </p:nvSpPr>
        <p:spPr>
          <a:xfrm>
            <a:off x="196949" y="921689"/>
            <a:ext cx="11662116" cy="5169621"/>
          </a:xfrm>
        </p:spPr>
        <p:txBody>
          <a:bodyPr/>
          <a:lstStyle/>
          <a:p>
            <a:pPr algn="l"/>
            <a:r>
              <a:rPr lang="en-US" dirty="0"/>
              <a:t>Topic Modelling: </a:t>
            </a:r>
          </a:p>
          <a:p>
            <a:pPr marL="342900" indent="-342900" algn="l">
              <a:buFont typeface="Arial" panose="020B0604020202020204" pitchFamily="34" charset="0"/>
              <a:buChar char="•"/>
            </a:pPr>
            <a:r>
              <a:rPr lang="en-US" dirty="0"/>
              <a:t>Classify documents using topic models.</a:t>
            </a:r>
          </a:p>
          <a:p>
            <a:pPr marL="342900" indent="-342900" algn="l">
              <a:buFont typeface="Arial" panose="020B0604020202020204" pitchFamily="34" charset="0"/>
              <a:buChar char="•"/>
            </a:pPr>
            <a:r>
              <a:rPr lang="en-US" dirty="0"/>
              <a:t>Get themes from documents</a:t>
            </a:r>
          </a:p>
          <a:p>
            <a:pPr marL="342900" indent="-342900" algn="l">
              <a:buFont typeface="Arial" panose="020B0604020202020204" pitchFamily="34" charset="0"/>
              <a:buChar char="•"/>
            </a:pPr>
            <a:r>
              <a:rPr lang="en-US" dirty="0"/>
              <a:t>Get topic distributions from corpus </a:t>
            </a:r>
          </a:p>
          <a:p>
            <a:pPr marL="342900" indent="-342900" algn="l">
              <a:buFont typeface="Arial" panose="020B0604020202020204" pitchFamily="34" charset="0"/>
              <a:buChar char="•"/>
            </a:pPr>
            <a:r>
              <a:rPr lang="en-US" dirty="0"/>
              <a:t>Get word distributions within topics</a:t>
            </a:r>
          </a:p>
          <a:p>
            <a:pPr algn="l"/>
            <a:r>
              <a:rPr lang="en-US" dirty="0"/>
              <a:t>A technique which is popular is known as Latent Dirichlet allocation(LDA) was used to find the topic distributions within documents. </a:t>
            </a:r>
          </a:p>
          <a:p>
            <a:pPr algn="l"/>
            <a:r>
              <a:rPr lang="en-US" dirty="0"/>
              <a:t>Various versions of LDA like sLDA(supervised), Gibbs sampling are also present and may be used interchangeably depending on the goals.</a:t>
            </a:r>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sp>
        <p:nvSpPr>
          <p:cNvPr id="4" name="Slide Number Placeholder 3">
            <a:extLst>
              <a:ext uri="{FF2B5EF4-FFF2-40B4-BE49-F238E27FC236}">
                <a16:creationId xmlns:a16="http://schemas.microsoft.com/office/drawing/2014/main" id="{CD4C550B-989D-4DFF-A34B-8EFB56EEC5AE}"/>
              </a:ext>
            </a:extLst>
          </p:cNvPr>
          <p:cNvSpPr>
            <a:spLocks noGrp="1"/>
          </p:cNvSpPr>
          <p:nvPr>
            <p:ph type="sldNum" sz="quarter" idx="12"/>
          </p:nvPr>
        </p:nvSpPr>
        <p:spPr/>
        <p:txBody>
          <a:bodyPr/>
          <a:lstStyle/>
          <a:p>
            <a:fld id="{008A9DC1-A349-4B01-98C7-A3D8DCC8009F}" type="slidenum">
              <a:rPr lang="en-US" smtClean="0"/>
              <a:t>9</a:t>
            </a:fld>
            <a:endParaRPr lang="en-US"/>
          </a:p>
        </p:txBody>
      </p:sp>
      <p:sp>
        <p:nvSpPr>
          <p:cNvPr id="5" name="Footer Placeholder 4">
            <a:extLst>
              <a:ext uri="{FF2B5EF4-FFF2-40B4-BE49-F238E27FC236}">
                <a16:creationId xmlns:a16="http://schemas.microsoft.com/office/drawing/2014/main" id="{4900F1DD-7E1D-4AEA-9EFD-FAAA939BAEA3}"/>
              </a:ext>
            </a:extLst>
          </p:cNvPr>
          <p:cNvSpPr>
            <a:spLocks noGrp="1"/>
          </p:cNvSpPr>
          <p:nvPr>
            <p:ph type="ftr" sz="quarter" idx="11"/>
          </p:nvPr>
        </p:nvSpPr>
        <p:spPr/>
        <p:txBody>
          <a:bodyPr/>
          <a:lstStyle/>
          <a:p>
            <a:r>
              <a:rPr lang="en-US"/>
              <a:t>Aadish Chopra</a:t>
            </a:r>
          </a:p>
        </p:txBody>
      </p:sp>
    </p:spTree>
    <p:extLst>
      <p:ext uri="{BB962C8B-B14F-4D97-AF65-F5344CB8AC3E}">
        <p14:creationId xmlns:p14="http://schemas.microsoft.com/office/powerpoint/2010/main" val="3030682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651</Words>
  <Application>Microsoft Office PowerPoint</Application>
  <PresentationFormat>Widescreen</PresentationFormat>
  <Paragraphs>139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Text Mining</vt:lpstr>
      <vt:lpstr>Text Mining</vt:lpstr>
      <vt:lpstr>How the twitter website looks like ?</vt:lpstr>
      <vt:lpstr>Web scraper </vt:lpstr>
      <vt:lpstr>How the collected data looks like ?  </vt:lpstr>
      <vt:lpstr>Text Cleaning</vt:lpstr>
      <vt:lpstr>Text Cleaning </vt:lpstr>
      <vt:lpstr>Text Cleaning</vt:lpstr>
      <vt:lpstr>Topic Modelling</vt:lpstr>
      <vt:lpstr>Topic Modelling </vt:lpstr>
      <vt:lpstr>Topic Modelling</vt:lpstr>
      <vt:lpstr>Word Frequency -On a single handle</vt:lpstr>
      <vt:lpstr>Word Frequency-On the corpus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Mining</dc:title>
  <dc:creator>Chopra, Aadish</dc:creator>
  <cp:lastModifiedBy>Chopra, Aadish</cp:lastModifiedBy>
  <cp:revision>23</cp:revision>
  <dcterms:created xsi:type="dcterms:W3CDTF">2017-09-01T18:52:12Z</dcterms:created>
  <dcterms:modified xsi:type="dcterms:W3CDTF">2017-09-05T16:50:02Z</dcterms:modified>
</cp:coreProperties>
</file>